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11" r:id="rId2"/>
    <p:sldId id="314" r:id="rId3"/>
    <p:sldId id="313" r:id="rId4"/>
    <p:sldId id="258" r:id="rId5"/>
    <p:sldId id="297" r:id="rId6"/>
    <p:sldId id="298" r:id="rId7"/>
    <p:sldId id="318" r:id="rId8"/>
    <p:sldId id="321" r:id="rId9"/>
    <p:sldId id="322" r:id="rId10"/>
    <p:sldId id="276" r:id="rId11"/>
    <p:sldId id="261" r:id="rId12"/>
    <p:sldId id="264" r:id="rId13"/>
    <p:sldId id="265" r:id="rId14"/>
    <p:sldId id="266" r:id="rId15"/>
    <p:sldId id="269" r:id="rId16"/>
    <p:sldId id="270" r:id="rId17"/>
    <p:sldId id="328" r:id="rId18"/>
    <p:sldId id="271" r:id="rId19"/>
    <p:sldId id="274" r:id="rId20"/>
    <p:sldId id="324" r:id="rId21"/>
    <p:sldId id="294" r:id="rId22"/>
    <p:sldId id="304" r:id="rId23"/>
    <p:sldId id="281" r:id="rId24"/>
    <p:sldId id="284" r:id="rId25"/>
    <p:sldId id="291" r:id="rId26"/>
    <p:sldId id="329" r:id="rId27"/>
    <p:sldId id="326" r:id="rId28"/>
    <p:sldId id="272" r:id="rId29"/>
    <p:sldId id="327" r:id="rId30"/>
    <p:sldId id="325" r:id="rId31"/>
    <p:sldId id="330" r:id="rId32"/>
    <p:sldId id="30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ssain, Shaikh Tanveer" initials="HST" lastIdx="1" clrIdx="0">
    <p:extLst>
      <p:ext uri="{19B8F6BF-5375-455C-9EA6-DF929625EA0E}">
        <p15:presenceInfo xmlns:p15="http://schemas.microsoft.com/office/powerpoint/2012/main" userId="Hossain, Shaikh Tanve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BDD7EE"/>
    <a:srgbClr val="E6E6E6"/>
    <a:srgbClr val="A8A9A8"/>
    <a:srgbClr val="4472C4"/>
    <a:srgbClr val="ED7D31"/>
    <a:srgbClr val="DECB77"/>
    <a:srgbClr val="C00000"/>
    <a:srgbClr val="70AD47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077" autoAdjust="0"/>
  </p:normalViewPr>
  <p:slideViewPr>
    <p:cSldViewPr snapToGrid="0">
      <p:cViewPr varScale="1">
        <p:scale>
          <a:sx n="77" d="100"/>
          <a:sy n="77" d="100"/>
        </p:scale>
        <p:origin x="10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-2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ik\Downloads\excel%20for%20graph\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42825896762904"/>
          <c:y val="9.6763710232324912E-2"/>
          <c:w val="0.81175240594925635"/>
          <c:h val="0.78742313286045962"/>
        </c:manualLayout>
      </c:layout>
      <c:scatterChart>
        <c:scatterStyle val="smoothMarker"/>
        <c:varyColors val="0"/>
        <c:ser>
          <c:idx val="0"/>
          <c:order val="0"/>
          <c:tx>
            <c:v>Height 1</c:v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Sheet1!$E$6:$J$6</c:f>
              <c:numCache>
                <c:formatCode>General</c:formatCode>
                <c:ptCount val="6"/>
                <c:pt idx="0">
                  <c:v>1E-3</c:v>
                </c:pt>
                <c:pt idx="1">
                  <c:v>4.0000000000000001E-3</c:v>
                </c:pt>
                <c:pt idx="2">
                  <c:v>7.0000000000000001E-3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0.16</c:v>
                </c:pt>
              </c:numCache>
            </c:numRef>
          </c:xVal>
          <c:yVal>
            <c:numRef>
              <c:f>Sheet1!$E$3:$J$3</c:f>
              <c:numCache>
                <c:formatCode>0.00E+00</c:formatCode>
                <c:ptCount val="6"/>
                <c:pt idx="0">
                  <c:v>8.8032796199999996E-16</c:v>
                </c:pt>
                <c:pt idx="1">
                  <c:v>4.6280262600000003E-15</c:v>
                </c:pt>
                <c:pt idx="2">
                  <c:v>6.3696881699999999E-15</c:v>
                </c:pt>
                <c:pt idx="3">
                  <c:v>8.1078634799999993E-15</c:v>
                </c:pt>
                <c:pt idx="4">
                  <c:v>9.8448921000000001E-15</c:v>
                </c:pt>
                <c:pt idx="5">
                  <c:v>4.6325617200000003E-14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E6-4D11-8671-3D71DF9BF624}"/>
            </c:ext>
          </c:extLst>
        </c:ser>
        <c:ser>
          <c:idx val="1"/>
          <c:order val="1"/>
          <c:tx>
            <c:v>Height 0.1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Sheet1!$E$6:$J$6</c:f>
              <c:numCache>
                <c:formatCode>General</c:formatCode>
                <c:ptCount val="6"/>
                <c:pt idx="0">
                  <c:v>1E-3</c:v>
                </c:pt>
                <c:pt idx="1">
                  <c:v>4.0000000000000001E-3</c:v>
                </c:pt>
                <c:pt idx="2">
                  <c:v>7.0000000000000001E-3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0.16</c:v>
                </c:pt>
              </c:numCache>
            </c:numRef>
          </c:xVal>
          <c:yVal>
            <c:numRef>
              <c:f>Sheet1!$E$7:$J$7</c:f>
              <c:numCache>
                <c:formatCode>0.00E+00</c:formatCode>
                <c:ptCount val="6"/>
                <c:pt idx="0">
                  <c:v>6.0407386999999997E-16</c:v>
                </c:pt>
                <c:pt idx="1">
                  <c:v>1.5013383E-15</c:v>
                </c:pt>
                <c:pt idx="2">
                  <c:v>2.5069401E-15</c:v>
                </c:pt>
                <c:pt idx="3">
                  <c:v>3.5125028000000001E-15</c:v>
                </c:pt>
                <c:pt idx="4">
                  <c:v>4.5180535000000003E-15</c:v>
                </c:pt>
                <c:pt idx="5">
                  <c:v>2.2094395200000001E-14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FE6-4D11-8671-3D71DF9BF624}"/>
            </c:ext>
          </c:extLst>
        </c:ser>
        <c:ser>
          <c:idx val="2"/>
          <c:order val="2"/>
          <c:tx>
            <c:v>Height 0.5</c:v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Sheet1!$E$6:$J$6</c:f>
              <c:numCache>
                <c:formatCode>General</c:formatCode>
                <c:ptCount val="6"/>
                <c:pt idx="0">
                  <c:v>1E-3</c:v>
                </c:pt>
                <c:pt idx="1">
                  <c:v>4.0000000000000001E-3</c:v>
                </c:pt>
                <c:pt idx="2">
                  <c:v>7.0000000000000001E-3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0.16</c:v>
                </c:pt>
              </c:numCache>
            </c:numRef>
          </c:xVal>
          <c:yVal>
            <c:numRef>
              <c:f>Sheet1!$E$8:$J$8</c:f>
              <c:numCache>
                <c:formatCode>0.00E+00</c:formatCode>
                <c:ptCount val="6"/>
                <c:pt idx="0">
                  <c:v>6.8407386999999998E-16</c:v>
                </c:pt>
                <c:pt idx="1">
                  <c:v>1.9090053999999999E-15</c:v>
                </c:pt>
                <c:pt idx="2">
                  <c:v>3.1994718E-15</c:v>
                </c:pt>
                <c:pt idx="3">
                  <c:v>4.4899133999999998E-15</c:v>
                </c:pt>
                <c:pt idx="4">
                  <c:v>5.7803473999999998E-15</c:v>
                </c:pt>
                <c:pt idx="5">
                  <c:v>2.8283111999999999E-14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FE6-4D11-8671-3D71DF9BF624}"/>
            </c:ext>
          </c:extLst>
        </c:ser>
        <c:ser>
          <c:idx val="3"/>
          <c:order val="3"/>
          <c:tx>
            <c:v>Height 1.5</c:v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Sheet1!$E$6:$J$6</c:f>
              <c:numCache>
                <c:formatCode>General</c:formatCode>
                <c:ptCount val="6"/>
                <c:pt idx="0">
                  <c:v>1E-3</c:v>
                </c:pt>
                <c:pt idx="1">
                  <c:v>4.0000000000000001E-3</c:v>
                </c:pt>
                <c:pt idx="2">
                  <c:v>7.0000000000000001E-3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0.16</c:v>
                </c:pt>
              </c:numCache>
            </c:numRef>
          </c:xVal>
          <c:yVal>
            <c:numRef>
              <c:f>Sheet1!$E$10:$J$10</c:f>
              <c:numCache>
                <c:formatCode>0.00E+00</c:formatCode>
                <c:ptCount val="6"/>
                <c:pt idx="0">
                  <c:v>2.4658943999999999E-15</c:v>
                </c:pt>
                <c:pt idx="1">
                  <c:v>5.1422514E-15</c:v>
                </c:pt>
                <c:pt idx="2">
                  <c:v>7.0774313000000001E-15</c:v>
                </c:pt>
                <c:pt idx="3">
                  <c:v>9.0087371999999994E-15</c:v>
                </c:pt>
                <c:pt idx="4">
                  <c:v>1.0938768999999999E-14</c:v>
                </c:pt>
                <c:pt idx="5">
                  <c:v>5.1472908000000001E-14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FE6-4D11-8671-3D71DF9BF624}"/>
            </c:ext>
          </c:extLst>
        </c:ser>
        <c:ser>
          <c:idx val="4"/>
          <c:order val="4"/>
          <c:tx>
            <c:v>Height 2</c:v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Sheet1!$E$6:$J$6</c:f>
              <c:numCache>
                <c:formatCode>General</c:formatCode>
                <c:ptCount val="6"/>
                <c:pt idx="0">
                  <c:v>1E-3</c:v>
                </c:pt>
                <c:pt idx="1">
                  <c:v>4.0000000000000001E-3</c:v>
                </c:pt>
                <c:pt idx="2">
                  <c:v>7.0000000000000001E-3</c:v>
                </c:pt>
                <c:pt idx="3">
                  <c:v>0.01</c:v>
                </c:pt>
                <c:pt idx="4">
                  <c:v>1.2999999999999999E-2</c:v>
                </c:pt>
                <c:pt idx="5">
                  <c:v>0.16</c:v>
                </c:pt>
              </c:numCache>
            </c:numRef>
          </c:xVal>
          <c:yVal>
            <c:numRef>
              <c:f>Sheet1!$E$11:$J$11</c:f>
              <c:numCache>
                <c:formatCode>0.00E+00</c:formatCode>
                <c:ptCount val="6"/>
                <c:pt idx="0">
                  <c:v>2.8026902000000002E-15</c:v>
                </c:pt>
                <c:pt idx="1">
                  <c:v>5.8066383000000003E-15</c:v>
                </c:pt>
                <c:pt idx="2">
                  <c:v>8.0031867999999996E-15</c:v>
                </c:pt>
                <c:pt idx="3">
                  <c:v>1.0194880000000001E-14</c:v>
                </c:pt>
                <c:pt idx="4">
                  <c:v>1.2384971999999999E-14</c:v>
                </c:pt>
                <c:pt idx="5">
                  <c:v>5.8297359999999997E-14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FE6-4D11-8671-3D71DF9BF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134992"/>
        <c:axId val="535137288"/>
      </c:scatterChart>
      <c:valAx>
        <c:axId val="535134992"/>
        <c:scaling>
          <c:orientation val="minMax"/>
          <c:max val="2.0000000000000004E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Pressure Difference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137288"/>
        <c:crosses val="autoZero"/>
        <c:crossBetween val="midCat"/>
      </c:valAx>
      <c:valAx>
        <c:axId val="535137288"/>
        <c:scaling>
          <c:orientation val="minMax"/>
          <c:max val="2.0000000000000016E-14"/>
          <c:min val="5.0000000000000043E-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Flow rate (kg/s)</a:t>
                </a:r>
              </a:p>
            </c:rich>
          </c:tx>
          <c:layout>
            <c:manualLayout>
              <c:xMode val="edge"/>
              <c:yMode val="edge"/>
              <c:x val="1.1175635653693453E-2"/>
              <c:y val="0.341511175793781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134992"/>
        <c:crosses val="autoZero"/>
        <c:crossBetween val="midCat"/>
        <c:majorUnit val="2.500000000000002E-1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918930436343255"/>
          <c:y val="0.21961431490427377"/>
          <c:w val="0.16223038327869924"/>
          <c:h val="0.323211526393256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solidFill>
        <a:srgbClr val="000000"/>
      </a:solidFill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Avg Penetration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Sheet1!$A$3:$A$84</c:f>
              <c:numCache>
                <c:formatCode>General</c:formatCode>
                <c:ptCount val="8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</c:numCache>
            </c:numRef>
          </c:xVal>
          <c:yVal>
            <c:numRef>
              <c:f>Sheet1!$AG$3:$AG$84</c:f>
              <c:numCache>
                <c:formatCode>General</c:formatCode>
                <c:ptCount val="82"/>
                <c:pt idx="0">
                  <c:v>0</c:v>
                </c:pt>
                <c:pt idx="1">
                  <c:v>0.46273986407409068</c:v>
                </c:pt>
                <c:pt idx="2">
                  <c:v>1.0213952444114121</c:v>
                </c:pt>
                <c:pt idx="3">
                  <c:v>1.5610920441432958</c:v>
                </c:pt>
                <c:pt idx="4">
                  <c:v>2.0553748654509945</c:v>
                </c:pt>
                <c:pt idx="5">
                  <c:v>2.6130382520263753</c:v>
                </c:pt>
                <c:pt idx="6">
                  <c:v>3.0645116162063402</c:v>
                </c:pt>
                <c:pt idx="7">
                  <c:v>3.539201433458623</c:v>
                </c:pt>
                <c:pt idx="8">
                  <c:v>4.0440741722262157</c:v>
                </c:pt>
                <c:pt idx="9">
                  <c:v>4.5433942319972527</c:v>
                </c:pt>
                <c:pt idx="10">
                  <c:v>4.9986812602667134</c:v>
                </c:pt>
                <c:pt idx="11">
                  <c:v>5.5088911728470915</c:v>
                </c:pt>
                <c:pt idx="12">
                  <c:v>5.9722120028387211</c:v>
                </c:pt>
                <c:pt idx="13">
                  <c:v>6.4508138425266059</c:v>
                </c:pt>
                <c:pt idx="14">
                  <c:v>6.9008123391628873</c:v>
                </c:pt>
                <c:pt idx="15">
                  <c:v>7.4187373417753655</c:v>
                </c:pt>
                <c:pt idx="16">
                  <c:v>7.9176247449447708</c:v>
                </c:pt>
                <c:pt idx="17">
                  <c:v>8.4093234589902703</c:v>
                </c:pt>
                <c:pt idx="18">
                  <c:v>8.8889219401173651</c:v>
                </c:pt>
                <c:pt idx="19">
                  <c:v>9.2803911036908637</c:v>
                </c:pt>
                <c:pt idx="20">
                  <c:v>9.7615516003002654</c:v>
                </c:pt>
                <c:pt idx="21">
                  <c:v>10.203165286229426</c:v>
                </c:pt>
                <c:pt idx="22">
                  <c:v>10.681199755305178</c:v>
                </c:pt>
                <c:pt idx="23">
                  <c:v>11.126512518001807</c:v>
                </c:pt>
                <c:pt idx="24">
                  <c:v>11.613515693825871</c:v>
                </c:pt>
                <c:pt idx="25">
                  <c:v>12.063289266430601</c:v>
                </c:pt>
                <c:pt idx="26">
                  <c:v>12.590775135644069</c:v>
                </c:pt>
                <c:pt idx="27">
                  <c:v>13.120545385862934</c:v>
                </c:pt>
                <c:pt idx="28">
                  <c:v>13.568676452119748</c:v>
                </c:pt>
                <c:pt idx="29">
                  <c:v>14.135787581381425</c:v>
                </c:pt>
                <c:pt idx="30">
                  <c:v>14.704840094181073</c:v>
                </c:pt>
                <c:pt idx="31">
                  <c:v>15.17624923580737</c:v>
                </c:pt>
                <c:pt idx="32">
                  <c:v>15.656375997274292</c:v>
                </c:pt>
                <c:pt idx="33">
                  <c:v>16.016486943848623</c:v>
                </c:pt>
                <c:pt idx="34">
                  <c:v>16.468374978351932</c:v>
                </c:pt>
                <c:pt idx="35">
                  <c:v>16.968451955003726</c:v>
                </c:pt>
                <c:pt idx="36">
                  <c:v>17.426008405792999</c:v>
                </c:pt>
                <c:pt idx="37">
                  <c:v>17.94202987514802</c:v>
                </c:pt>
                <c:pt idx="38">
                  <c:v>18.417410681202053</c:v>
                </c:pt>
                <c:pt idx="39">
                  <c:v>18.913120980798173</c:v>
                </c:pt>
                <c:pt idx="40">
                  <c:v>19.400929130507095</c:v>
                </c:pt>
                <c:pt idx="41">
                  <c:v>19.945038880227994</c:v>
                </c:pt>
                <c:pt idx="42">
                  <c:v>20.418381101893385</c:v>
                </c:pt>
                <c:pt idx="43">
                  <c:v>20.933911200458489</c:v>
                </c:pt>
                <c:pt idx="44">
                  <c:v>21.451697416058963</c:v>
                </c:pt>
                <c:pt idx="45">
                  <c:v>22.077981654227081</c:v>
                </c:pt>
                <c:pt idx="46">
                  <c:v>22.53925725029378</c:v>
                </c:pt>
                <c:pt idx="47">
                  <c:v>23.129898881224559</c:v>
                </c:pt>
                <c:pt idx="48">
                  <c:v>23.591371976840907</c:v>
                </c:pt>
                <c:pt idx="49">
                  <c:v>24.096825483909683</c:v>
                </c:pt>
                <c:pt idx="50">
                  <c:v>24.608634456111666</c:v>
                </c:pt>
                <c:pt idx="51">
                  <c:v>25.10909555086668</c:v>
                </c:pt>
                <c:pt idx="52">
                  <c:v>25.622932882957258</c:v>
                </c:pt>
                <c:pt idx="53">
                  <c:v>26.13282007402184</c:v>
                </c:pt>
                <c:pt idx="54">
                  <c:v>26.63825593680895</c:v>
                </c:pt>
                <c:pt idx="55">
                  <c:v>27.11057594715016</c:v>
                </c:pt>
                <c:pt idx="56">
                  <c:v>27.592601529980875</c:v>
                </c:pt>
                <c:pt idx="57">
                  <c:v>28.040829479116987</c:v>
                </c:pt>
                <c:pt idx="58">
                  <c:v>28.603462780747151</c:v>
                </c:pt>
                <c:pt idx="59">
                  <c:v>30.033635919784516</c:v>
                </c:pt>
                <c:pt idx="60">
                  <c:v>31.535317715773747</c:v>
                </c:pt>
                <c:pt idx="61">
                  <c:v>33.112083601562439</c:v>
                </c:pt>
                <c:pt idx="62">
                  <c:v>34.767687781640554</c:v>
                </c:pt>
                <c:pt idx="63">
                  <c:v>36.506072170722582</c:v>
                </c:pt>
                <c:pt idx="64">
                  <c:v>38.331375779258721</c:v>
                </c:pt>
                <c:pt idx="65">
                  <c:v>38.331375779258721</c:v>
                </c:pt>
                <c:pt idx="66">
                  <c:v>38.331375779258721</c:v>
                </c:pt>
                <c:pt idx="67">
                  <c:v>38.331375779258721</c:v>
                </c:pt>
                <c:pt idx="68">
                  <c:v>38.331375779258721</c:v>
                </c:pt>
                <c:pt idx="69">
                  <c:v>38.331375779258721</c:v>
                </c:pt>
                <c:pt idx="70">
                  <c:v>38.331375779258721</c:v>
                </c:pt>
                <c:pt idx="71">
                  <c:v>38.331375779258721</c:v>
                </c:pt>
                <c:pt idx="72">
                  <c:v>38.331375779258721</c:v>
                </c:pt>
                <c:pt idx="73">
                  <c:v>38.331375779258721</c:v>
                </c:pt>
                <c:pt idx="74">
                  <c:v>38.331375779258721</c:v>
                </c:pt>
                <c:pt idx="75">
                  <c:v>38.331375779258721</c:v>
                </c:pt>
                <c:pt idx="76">
                  <c:v>38.331375779258721</c:v>
                </c:pt>
                <c:pt idx="77">
                  <c:v>38.331375779258721</c:v>
                </c:pt>
                <c:pt idx="78">
                  <c:v>38.331375779258721</c:v>
                </c:pt>
                <c:pt idx="79">
                  <c:v>38.331375779258721</c:v>
                </c:pt>
                <c:pt idx="80">
                  <c:v>38.331375779258721</c:v>
                </c:pt>
                <c:pt idx="81">
                  <c:v>38.331375779258721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AA-4EF7-B48D-8D07E49BC018}"/>
            </c:ext>
          </c:extLst>
        </c:ser>
        <c:ser>
          <c:idx val="1"/>
          <c:order val="1"/>
          <c:tx>
            <c:v>Max Penetration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Sheet1!$A$3:$A$84</c:f>
              <c:numCache>
                <c:formatCode>General</c:formatCode>
                <c:ptCount val="8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</c:numCache>
            </c:numRef>
          </c:xVal>
          <c:yVal>
            <c:numRef>
              <c:f>Sheet1!$AH$3:$AH$84</c:f>
              <c:numCache>
                <c:formatCode>General</c:formatCode>
                <c:ptCount val="82"/>
                <c:pt idx="0">
                  <c:v>0</c:v>
                </c:pt>
                <c:pt idx="1">
                  <c:v>0.97841527111915649</c:v>
                </c:pt>
                <c:pt idx="2">
                  <c:v>1.6059286651986029</c:v>
                </c:pt>
                <c:pt idx="3">
                  <c:v>2.3336284214977399</c:v>
                </c:pt>
                <c:pt idx="4">
                  <c:v>3.1661076964965482</c:v>
                </c:pt>
                <c:pt idx="5">
                  <c:v>4.1613493785659275</c:v>
                </c:pt>
                <c:pt idx="6">
                  <c:v>4.6949257106004891</c:v>
                </c:pt>
                <c:pt idx="7">
                  <c:v>5.3890364702441174</c:v>
                </c:pt>
                <c:pt idx="8">
                  <c:v>5.8092612381877222</c:v>
                </c:pt>
                <c:pt idx="9">
                  <c:v>6.3260886151708391</c:v>
                </c:pt>
                <c:pt idx="10">
                  <c:v>7.0916849550680112</c:v>
                </c:pt>
                <c:pt idx="11">
                  <c:v>7.5894386165023695</c:v>
                </c:pt>
                <c:pt idx="12">
                  <c:v>8.1441647481816677</c:v>
                </c:pt>
                <c:pt idx="13">
                  <c:v>8.5353830353103675</c:v>
                </c:pt>
                <c:pt idx="14">
                  <c:v>9.255219415274178</c:v>
                </c:pt>
                <c:pt idx="15">
                  <c:v>10.227961884939127</c:v>
                </c:pt>
                <c:pt idx="16">
                  <c:v>11.007968225526767</c:v>
                </c:pt>
                <c:pt idx="17">
                  <c:v>11.565634387438129</c:v>
                </c:pt>
                <c:pt idx="18">
                  <c:v>12.405565869346281</c:v>
                </c:pt>
                <c:pt idx="19">
                  <c:v>12.412778722747609</c:v>
                </c:pt>
                <c:pt idx="20">
                  <c:v>12.537308878425806</c:v>
                </c:pt>
                <c:pt idx="21">
                  <c:v>13.275308540043868</c:v>
                </c:pt>
                <c:pt idx="22">
                  <c:v>13.331013653130039</c:v>
                </c:pt>
                <c:pt idx="23">
                  <c:v>14.158274473260118</c:v>
                </c:pt>
                <c:pt idx="24">
                  <c:v>14.277995351311741</c:v>
                </c:pt>
                <c:pt idx="25">
                  <c:v>14.782789813996045</c:v>
                </c:pt>
                <c:pt idx="26">
                  <c:v>15.156166421856994</c:v>
                </c:pt>
                <c:pt idx="27">
                  <c:v>15.830963910921971</c:v>
                </c:pt>
                <c:pt idx="28">
                  <c:v>16.164866425016079</c:v>
                </c:pt>
                <c:pt idx="29">
                  <c:v>17.010215508471429</c:v>
                </c:pt>
                <c:pt idx="30">
                  <c:v>17.251627023305875</c:v>
                </c:pt>
                <c:pt idx="31">
                  <c:v>17.79364510068331</c:v>
                </c:pt>
                <c:pt idx="32">
                  <c:v>18.232905796327341</c:v>
                </c:pt>
                <c:pt idx="33">
                  <c:v>18.481756085601756</c:v>
                </c:pt>
                <c:pt idx="34">
                  <c:v>19.357867227248754</c:v>
                </c:pt>
                <c:pt idx="35">
                  <c:v>19.994308355215335</c:v>
                </c:pt>
                <c:pt idx="36">
                  <c:v>20.355979243027235</c:v>
                </c:pt>
                <c:pt idx="37">
                  <c:v>20.965287150292699</c:v>
                </c:pt>
                <c:pt idx="38">
                  <c:v>21.941762327891173</c:v>
                </c:pt>
                <c:pt idx="39">
                  <c:v>22.816831703906985</c:v>
                </c:pt>
                <c:pt idx="40">
                  <c:v>23.193325326378364</c:v>
                </c:pt>
                <c:pt idx="41">
                  <c:v>23.986834598437252</c:v>
                </c:pt>
                <c:pt idx="42">
                  <c:v>24.548778645090582</c:v>
                </c:pt>
                <c:pt idx="43">
                  <c:v>25.026742206426484</c:v>
                </c:pt>
                <c:pt idx="44">
                  <c:v>25.804306109596059</c:v>
                </c:pt>
                <c:pt idx="45">
                  <c:v>26.620661411521336</c:v>
                </c:pt>
                <c:pt idx="46">
                  <c:v>26.984876828786792</c:v>
                </c:pt>
                <c:pt idx="47">
                  <c:v>27.73138940934049</c:v>
                </c:pt>
                <c:pt idx="48">
                  <c:v>27.978734667313468</c:v>
                </c:pt>
                <c:pt idx="49">
                  <c:v>28.111682111246548</c:v>
                </c:pt>
                <c:pt idx="50">
                  <c:v>29.066433255732221</c:v>
                </c:pt>
                <c:pt idx="51">
                  <c:v>29.526454679570406</c:v>
                </c:pt>
                <c:pt idx="52">
                  <c:v>29.840133370754121</c:v>
                </c:pt>
                <c:pt idx="53">
                  <c:v>29.949595826131539</c:v>
                </c:pt>
                <c:pt idx="54">
                  <c:v>30.746057518297885</c:v>
                </c:pt>
                <c:pt idx="55">
                  <c:v>31.472888901800911</c:v>
                </c:pt>
                <c:pt idx="56">
                  <c:v>32.163485549257082</c:v>
                </c:pt>
                <c:pt idx="57">
                  <c:v>32.254679431550777</c:v>
                </c:pt>
                <c:pt idx="58">
                  <c:v>33.127431366207162</c:v>
                </c:pt>
                <c:pt idx="59">
                  <c:v>34.783802934517524</c:v>
                </c:pt>
                <c:pt idx="60">
                  <c:v>36.522993081243399</c:v>
                </c:pt>
                <c:pt idx="61">
                  <c:v>38.34914273530557</c:v>
                </c:pt>
                <c:pt idx="62">
                  <c:v>40.266599872070849</c:v>
                </c:pt>
                <c:pt idx="63">
                  <c:v>42.27992986567439</c:v>
                </c:pt>
                <c:pt idx="64">
                  <c:v>44.393926358958112</c:v>
                </c:pt>
                <c:pt idx="65">
                  <c:v>44.393926358958112</c:v>
                </c:pt>
                <c:pt idx="66">
                  <c:v>44.393926358958112</c:v>
                </c:pt>
                <c:pt idx="67">
                  <c:v>44.393926358958112</c:v>
                </c:pt>
                <c:pt idx="68">
                  <c:v>44.393926358958112</c:v>
                </c:pt>
                <c:pt idx="69">
                  <c:v>44.393926358958112</c:v>
                </c:pt>
                <c:pt idx="70">
                  <c:v>44.393926358958112</c:v>
                </c:pt>
                <c:pt idx="71">
                  <c:v>44.393926358958112</c:v>
                </c:pt>
                <c:pt idx="72">
                  <c:v>44.393926358958112</c:v>
                </c:pt>
                <c:pt idx="73">
                  <c:v>44.393926358958112</c:v>
                </c:pt>
                <c:pt idx="74">
                  <c:v>44.393926358958112</c:v>
                </c:pt>
                <c:pt idx="75">
                  <c:v>44.393926358958112</c:v>
                </c:pt>
                <c:pt idx="76">
                  <c:v>44.393926358958112</c:v>
                </c:pt>
                <c:pt idx="77">
                  <c:v>44.393926358958112</c:v>
                </c:pt>
                <c:pt idx="78">
                  <c:v>44.393926358958112</c:v>
                </c:pt>
                <c:pt idx="79">
                  <c:v>44.393926358958112</c:v>
                </c:pt>
                <c:pt idx="80">
                  <c:v>44.393926358958112</c:v>
                </c:pt>
                <c:pt idx="81">
                  <c:v>44.393926358958112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3AA-4EF7-B48D-8D07E49BC018}"/>
            </c:ext>
          </c:extLst>
        </c:ser>
        <c:ser>
          <c:idx val="2"/>
          <c:order val="2"/>
          <c:tx>
            <c:v>Min Penetration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Sheet1!$A$3:$A$84</c:f>
              <c:numCache>
                <c:formatCode>General</c:formatCode>
                <c:ptCount val="8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</c:numCache>
            </c:numRef>
          </c:xVal>
          <c:yVal>
            <c:numRef>
              <c:f>Sheet1!$AI$3:$AI$84</c:f>
              <c:numCache>
                <c:formatCode>General</c:formatCode>
                <c:ptCount val="82"/>
                <c:pt idx="0">
                  <c:v>0</c:v>
                </c:pt>
                <c:pt idx="1">
                  <c:v>6.4831544985715528E-2</c:v>
                </c:pt>
                <c:pt idx="2">
                  <c:v>0.26438673806296586</c:v>
                </c:pt>
                <c:pt idx="3">
                  <c:v>0.55517965473054098</c:v>
                </c:pt>
                <c:pt idx="4">
                  <c:v>0.7473022245170281</c:v>
                </c:pt>
                <c:pt idx="5">
                  <c:v>1.2876955744979937</c:v>
                </c:pt>
                <c:pt idx="6">
                  <c:v>1.5876673234949759</c:v>
                </c:pt>
                <c:pt idx="7">
                  <c:v>1.6058982542297531</c:v>
                </c:pt>
                <c:pt idx="8">
                  <c:v>2.1317001747974791</c:v>
                </c:pt>
                <c:pt idx="9">
                  <c:v>2.5297761431793524</c:v>
                </c:pt>
                <c:pt idx="10">
                  <c:v>2.8329678661949127</c:v>
                </c:pt>
                <c:pt idx="11">
                  <c:v>2.8688392009143828</c:v>
                </c:pt>
                <c:pt idx="12">
                  <c:v>3.0924788769756368</c:v>
                </c:pt>
                <c:pt idx="13">
                  <c:v>3.7714793805796938</c:v>
                </c:pt>
                <c:pt idx="14">
                  <c:v>3.8451817525047471</c:v>
                </c:pt>
                <c:pt idx="15">
                  <c:v>4.5326162888220987</c:v>
                </c:pt>
                <c:pt idx="16">
                  <c:v>5.040377159162067</c:v>
                </c:pt>
                <c:pt idx="17">
                  <c:v>5.4969583416736461</c:v>
                </c:pt>
                <c:pt idx="18">
                  <c:v>5.5518250840270609</c:v>
                </c:pt>
                <c:pt idx="19">
                  <c:v>5.7549129614867818</c:v>
                </c:pt>
                <c:pt idx="20">
                  <c:v>6.3575327898099632</c:v>
                </c:pt>
                <c:pt idx="21">
                  <c:v>6.4602556718287509</c:v>
                </c:pt>
                <c:pt idx="22">
                  <c:v>6.8634511181174522</c:v>
                </c:pt>
                <c:pt idx="23">
                  <c:v>7.2404977725092827</c:v>
                </c:pt>
                <c:pt idx="24">
                  <c:v>7.6230951279029888</c:v>
                </c:pt>
                <c:pt idx="25">
                  <c:v>7.8101827704205125</c:v>
                </c:pt>
                <c:pt idx="26">
                  <c:v>8.2909713699521266</c:v>
                </c:pt>
                <c:pt idx="27">
                  <c:v>8.3293941363625024</c:v>
                </c:pt>
                <c:pt idx="28">
                  <c:v>9.0202944500350117</c:v>
                </c:pt>
                <c:pt idx="29">
                  <c:v>9.7850112233366264</c:v>
                </c:pt>
                <c:pt idx="30">
                  <c:v>10.364537129926619</c:v>
                </c:pt>
                <c:pt idx="31">
                  <c:v>10.855791638038299</c:v>
                </c:pt>
                <c:pt idx="32">
                  <c:v>10.95371673638944</c:v>
                </c:pt>
                <c:pt idx="33">
                  <c:v>11.183015449745378</c:v>
                </c:pt>
                <c:pt idx="34">
                  <c:v>11.422735961613627</c:v>
                </c:pt>
                <c:pt idx="35">
                  <c:v>11.482395725176701</c:v>
                </c:pt>
                <c:pt idx="36">
                  <c:v>11.606048042887297</c:v>
                </c:pt>
                <c:pt idx="37">
                  <c:v>12.097725054724</c:v>
                </c:pt>
                <c:pt idx="38">
                  <c:v>12.205735792329119</c:v>
                </c:pt>
                <c:pt idx="39">
                  <c:v>12.392518755896551</c:v>
                </c:pt>
                <c:pt idx="40">
                  <c:v>13.022609930176905</c:v>
                </c:pt>
                <c:pt idx="41">
                  <c:v>13.17816998130581</c:v>
                </c:pt>
                <c:pt idx="42">
                  <c:v>13.862231733824496</c:v>
                </c:pt>
                <c:pt idx="43">
                  <c:v>14.482488513724778</c:v>
                </c:pt>
                <c:pt idx="44">
                  <c:v>14.794344829925441</c:v>
                </c:pt>
                <c:pt idx="45">
                  <c:v>15.493355059005232</c:v>
                </c:pt>
                <c:pt idx="46">
                  <c:v>15.986577148371353</c:v>
                </c:pt>
                <c:pt idx="47">
                  <c:v>16.839353924691896</c:v>
                </c:pt>
                <c:pt idx="48">
                  <c:v>17.175720506267705</c:v>
                </c:pt>
                <c:pt idx="49">
                  <c:v>17.813763855595276</c:v>
                </c:pt>
                <c:pt idx="50">
                  <c:v>18.095004699035151</c:v>
                </c:pt>
                <c:pt idx="51">
                  <c:v>18.121254044660095</c:v>
                </c:pt>
                <c:pt idx="52">
                  <c:v>19.007609122400289</c:v>
                </c:pt>
                <c:pt idx="53">
                  <c:v>19.188417423256396</c:v>
                </c:pt>
                <c:pt idx="54">
                  <c:v>19.336143897688185</c:v>
                </c:pt>
                <c:pt idx="55">
                  <c:v>19.815286856437346</c:v>
                </c:pt>
                <c:pt idx="56">
                  <c:v>20.169158560155587</c:v>
                </c:pt>
                <c:pt idx="57">
                  <c:v>20.172502675076458</c:v>
                </c:pt>
                <c:pt idx="58">
                  <c:v>20.711122226076302</c:v>
                </c:pt>
                <c:pt idx="59">
                  <c:v>21.746678337380118</c:v>
                </c:pt>
                <c:pt idx="60">
                  <c:v>22.834012254249124</c:v>
                </c:pt>
                <c:pt idx="61">
                  <c:v>23.975712866961583</c:v>
                </c:pt>
                <c:pt idx="62">
                  <c:v>25.174498510309665</c:v>
                </c:pt>
                <c:pt idx="63">
                  <c:v>26.433223435825148</c:v>
                </c:pt>
                <c:pt idx="64">
                  <c:v>27.754884607616408</c:v>
                </c:pt>
                <c:pt idx="65">
                  <c:v>27.754884607616408</c:v>
                </c:pt>
                <c:pt idx="66">
                  <c:v>27.754884607616408</c:v>
                </c:pt>
                <c:pt idx="67">
                  <c:v>27.754884607616408</c:v>
                </c:pt>
                <c:pt idx="68">
                  <c:v>27.754884607616408</c:v>
                </c:pt>
                <c:pt idx="69">
                  <c:v>27.754884607616408</c:v>
                </c:pt>
                <c:pt idx="70">
                  <c:v>27.754884607616408</c:v>
                </c:pt>
                <c:pt idx="71">
                  <c:v>27.754884607616408</c:v>
                </c:pt>
                <c:pt idx="72">
                  <c:v>27.754884607616408</c:v>
                </c:pt>
                <c:pt idx="73">
                  <c:v>27.754884607616408</c:v>
                </c:pt>
                <c:pt idx="74">
                  <c:v>27.754884607616408</c:v>
                </c:pt>
                <c:pt idx="75">
                  <c:v>27.754884607616408</c:v>
                </c:pt>
                <c:pt idx="76">
                  <c:v>27.754884607616408</c:v>
                </c:pt>
                <c:pt idx="77">
                  <c:v>27.754884607616408</c:v>
                </c:pt>
                <c:pt idx="78">
                  <c:v>27.754884607616408</c:v>
                </c:pt>
                <c:pt idx="79">
                  <c:v>27.754884607616408</c:v>
                </c:pt>
                <c:pt idx="80">
                  <c:v>27.754884607616408</c:v>
                </c:pt>
                <c:pt idx="81">
                  <c:v>27.754884607616408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3AA-4EF7-B48D-8D07E49BC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1678272"/>
        <c:axId val="981678688"/>
      </c:scatterChart>
      <c:valAx>
        <c:axId val="981678272"/>
        <c:scaling>
          <c:orientation val="minMax"/>
          <c:max val="8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Time in Seconds</a:t>
                </a:r>
              </a:p>
            </c:rich>
          </c:tx>
          <c:layout>
            <c:manualLayout>
              <c:xMode val="edge"/>
              <c:yMode val="edge"/>
              <c:x val="0.34651179887874201"/>
              <c:y val="0.861513310881385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78688"/>
        <c:crosses val="autoZero"/>
        <c:crossBetween val="midCat"/>
      </c:valAx>
      <c:valAx>
        <c:axId val="981678688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i="0" dirty="0">
                    <a:effectLst/>
                  </a:rPr>
                  <a:t>𝑌 cm</a:t>
                </a:r>
                <a:endParaRPr lang="en-US" sz="18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4981319333303664E-2"/>
              <c:y val="0.376528080484692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7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759BD-1CCB-4F18-8F06-0D73B4A3004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B9866D-677C-4310-BEA7-CA91A2C1DE8F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Calculate Conductance for the pores in transition. (N to 2N)</a:t>
          </a:r>
        </a:p>
      </dgm:t>
    </dgm:pt>
    <dgm:pt modelId="{7F1A59A6-E806-4F45-97C5-9E83248E7152}" type="parTrans" cxnId="{805606D1-4811-4C70-A907-10DB40F028EF}">
      <dgm:prSet/>
      <dgm:spPr/>
      <dgm:t>
        <a:bodyPr/>
        <a:lstStyle/>
        <a:p>
          <a:endParaRPr lang="en-US"/>
        </a:p>
      </dgm:t>
    </dgm:pt>
    <dgm:pt modelId="{4EB73981-FCD7-4BAB-A267-E17ACB4762DF}" type="sibTrans" cxnId="{805606D1-4811-4C70-A907-10DB40F028EF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D4DB02E8-778D-4069-8E89-5E5AF4B38981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Calculate Pressure  at each calculation node (N^2)</a:t>
          </a:r>
        </a:p>
      </dgm:t>
    </dgm:pt>
    <dgm:pt modelId="{83F55209-C631-4089-9EF6-AF48B4A98236}" type="parTrans" cxnId="{108693B9-5B9C-46E6-9EAA-13093FF88329}">
      <dgm:prSet/>
      <dgm:spPr/>
      <dgm:t>
        <a:bodyPr/>
        <a:lstStyle/>
        <a:p>
          <a:endParaRPr lang="en-US"/>
        </a:p>
      </dgm:t>
    </dgm:pt>
    <dgm:pt modelId="{5C160F51-E189-4087-86EF-C2E734C034FA}" type="sibTrans" cxnId="{108693B9-5B9C-46E6-9EAA-13093FF88329}">
      <dgm:prSet/>
      <dgm:spPr/>
      <dgm:t>
        <a:bodyPr/>
        <a:lstStyle/>
        <a:p>
          <a:endParaRPr lang="en-US"/>
        </a:p>
      </dgm:t>
    </dgm:pt>
    <dgm:pt modelId="{63EF6A67-D875-4E97-89D2-D80AAD8D7F47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Calculate the liquid progression in each pores in transition  (N to 2N)</a:t>
          </a:r>
        </a:p>
      </dgm:t>
    </dgm:pt>
    <dgm:pt modelId="{7139E820-EF7F-44F8-8532-53C25AD72ADE}" type="parTrans" cxnId="{5AF2EC08-91A8-42F2-A11E-45FC4E463315}">
      <dgm:prSet/>
      <dgm:spPr/>
      <dgm:t>
        <a:bodyPr/>
        <a:lstStyle/>
        <a:p>
          <a:endParaRPr lang="en-US"/>
        </a:p>
      </dgm:t>
    </dgm:pt>
    <dgm:pt modelId="{26E6A508-DF3A-405E-AF79-2311F98138DB}" type="sibTrans" cxnId="{5AF2EC08-91A8-42F2-A11E-45FC4E463315}">
      <dgm:prSet/>
      <dgm:spPr/>
      <dgm:t>
        <a:bodyPr/>
        <a:lstStyle/>
        <a:p>
          <a:endParaRPr lang="en-US"/>
        </a:p>
      </dgm:t>
    </dgm:pt>
    <dgm:pt modelId="{032E169B-9D2F-4729-9959-B70F39A1F865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Update the journal for pore liquid ratio (N to 2N)</a:t>
          </a:r>
        </a:p>
      </dgm:t>
    </dgm:pt>
    <dgm:pt modelId="{39537706-2A62-4F17-B08F-9C87108AAA3F}" type="parTrans" cxnId="{D5910980-51B1-4C81-A9B0-5162A3D0A544}">
      <dgm:prSet/>
      <dgm:spPr/>
      <dgm:t>
        <a:bodyPr/>
        <a:lstStyle/>
        <a:p>
          <a:endParaRPr lang="en-US"/>
        </a:p>
      </dgm:t>
    </dgm:pt>
    <dgm:pt modelId="{61FA91B4-C2D6-4D98-ABF9-C16978022F83}" type="sibTrans" cxnId="{D5910980-51B1-4C81-A9B0-5162A3D0A544}">
      <dgm:prSet/>
      <dgm:spPr/>
      <dgm:t>
        <a:bodyPr/>
        <a:lstStyle/>
        <a:p>
          <a:endParaRPr lang="en-US"/>
        </a:p>
      </dgm:t>
    </dgm:pt>
    <dgm:pt modelId="{25A21DA4-887F-4D26-BA2E-9C751968E7E3}" type="pres">
      <dgm:prSet presAssocID="{3A8759BD-1CCB-4F18-8F06-0D73B4A3004D}" presName="Name0" presStyleCnt="0">
        <dgm:presLayoutVars>
          <dgm:dir/>
          <dgm:resizeHandles val="exact"/>
        </dgm:presLayoutVars>
      </dgm:prSet>
      <dgm:spPr/>
    </dgm:pt>
    <dgm:pt modelId="{38EFB456-0CB3-4A1C-8B22-F15256237DFD}" type="pres">
      <dgm:prSet presAssocID="{3A8759BD-1CCB-4F18-8F06-0D73B4A3004D}" presName="cycle" presStyleCnt="0"/>
      <dgm:spPr/>
    </dgm:pt>
    <dgm:pt modelId="{D2578E33-C886-479F-9748-9190E03BFD7D}" type="pres">
      <dgm:prSet presAssocID="{E3B9866D-677C-4310-BEA7-CA91A2C1DE8F}" presName="nodeFirstNode" presStyleLbl="node1" presStyleIdx="0" presStyleCnt="4">
        <dgm:presLayoutVars>
          <dgm:bulletEnabled val="1"/>
        </dgm:presLayoutVars>
      </dgm:prSet>
      <dgm:spPr/>
    </dgm:pt>
    <dgm:pt modelId="{4289DC82-521D-4A12-9D7C-D5B797CEC7C0}" type="pres">
      <dgm:prSet presAssocID="{4EB73981-FCD7-4BAB-A267-E17ACB4762DF}" presName="sibTransFirstNode" presStyleLbl="bgShp" presStyleIdx="0" presStyleCnt="1"/>
      <dgm:spPr/>
    </dgm:pt>
    <dgm:pt modelId="{46388860-F073-494C-B0F5-49DA6FB5A838}" type="pres">
      <dgm:prSet presAssocID="{D4DB02E8-778D-4069-8E89-5E5AF4B38981}" presName="nodeFollowingNodes" presStyleLbl="node1" presStyleIdx="1" presStyleCnt="4" custScaleY="103620" custRadScaleRad="142780">
        <dgm:presLayoutVars>
          <dgm:bulletEnabled val="1"/>
        </dgm:presLayoutVars>
      </dgm:prSet>
      <dgm:spPr/>
    </dgm:pt>
    <dgm:pt modelId="{61DB18A4-B172-403D-8509-E9B9E0F1EC36}" type="pres">
      <dgm:prSet presAssocID="{63EF6A67-D875-4E97-89D2-D80AAD8D7F47}" presName="nodeFollowingNodes" presStyleLbl="node1" presStyleIdx="2" presStyleCnt="4" custRadScaleRad="109761" custRadScaleInc="0">
        <dgm:presLayoutVars>
          <dgm:bulletEnabled val="1"/>
        </dgm:presLayoutVars>
      </dgm:prSet>
      <dgm:spPr/>
    </dgm:pt>
    <dgm:pt modelId="{2AB3DDA9-B12C-4BA1-A2F2-4A0D14072C8C}" type="pres">
      <dgm:prSet presAssocID="{032E169B-9D2F-4729-9959-B70F39A1F865}" presName="nodeFollowingNodes" presStyleLbl="node1" presStyleIdx="3" presStyleCnt="4" custRadScaleRad="136278">
        <dgm:presLayoutVars>
          <dgm:bulletEnabled val="1"/>
        </dgm:presLayoutVars>
      </dgm:prSet>
      <dgm:spPr/>
    </dgm:pt>
  </dgm:ptLst>
  <dgm:cxnLst>
    <dgm:cxn modelId="{6A3D9100-1CA7-476C-AA4F-4B67669A7D41}" type="presOf" srcId="{032E169B-9D2F-4729-9959-B70F39A1F865}" destId="{2AB3DDA9-B12C-4BA1-A2F2-4A0D14072C8C}" srcOrd="0" destOrd="0" presId="urn:microsoft.com/office/officeart/2005/8/layout/cycle3"/>
    <dgm:cxn modelId="{5AF2EC08-91A8-42F2-A11E-45FC4E463315}" srcId="{3A8759BD-1CCB-4F18-8F06-0D73B4A3004D}" destId="{63EF6A67-D875-4E97-89D2-D80AAD8D7F47}" srcOrd="2" destOrd="0" parTransId="{7139E820-EF7F-44F8-8532-53C25AD72ADE}" sibTransId="{26E6A508-DF3A-405E-AF79-2311F98138DB}"/>
    <dgm:cxn modelId="{DC54A313-F05F-4425-996F-A888ED49C261}" type="presOf" srcId="{63EF6A67-D875-4E97-89D2-D80AAD8D7F47}" destId="{61DB18A4-B172-403D-8509-E9B9E0F1EC36}" srcOrd="0" destOrd="0" presId="urn:microsoft.com/office/officeart/2005/8/layout/cycle3"/>
    <dgm:cxn modelId="{12423A34-BA09-4DB7-9680-538D3E2BFB38}" type="presOf" srcId="{3A8759BD-1CCB-4F18-8F06-0D73B4A3004D}" destId="{25A21DA4-887F-4D26-BA2E-9C751968E7E3}" srcOrd="0" destOrd="0" presId="urn:microsoft.com/office/officeart/2005/8/layout/cycle3"/>
    <dgm:cxn modelId="{D5910980-51B1-4C81-A9B0-5162A3D0A544}" srcId="{3A8759BD-1CCB-4F18-8F06-0D73B4A3004D}" destId="{032E169B-9D2F-4729-9959-B70F39A1F865}" srcOrd="3" destOrd="0" parTransId="{39537706-2A62-4F17-B08F-9C87108AAA3F}" sibTransId="{61FA91B4-C2D6-4D98-ABF9-C16978022F83}"/>
    <dgm:cxn modelId="{B8BF02AA-5199-4B8D-A813-6ED0285E9EB4}" type="presOf" srcId="{4EB73981-FCD7-4BAB-A267-E17ACB4762DF}" destId="{4289DC82-521D-4A12-9D7C-D5B797CEC7C0}" srcOrd="0" destOrd="0" presId="urn:microsoft.com/office/officeart/2005/8/layout/cycle3"/>
    <dgm:cxn modelId="{108693B9-5B9C-46E6-9EAA-13093FF88329}" srcId="{3A8759BD-1CCB-4F18-8F06-0D73B4A3004D}" destId="{D4DB02E8-778D-4069-8E89-5E5AF4B38981}" srcOrd="1" destOrd="0" parTransId="{83F55209-C631-4089-9EF6-AF48B4A98236}" sibTransId="{5C160F51-E189-4087-86EF-C2E734C034FA}"/>
    <dgm:cxn modelId="{805606D1-4811-4C70-A907-10DB40F028EF}" srcId="{3A8759BD-1CCB-4F18-8F06-0D73B4A3004D}" destId="{E3B9866D-677C-4310-BEA7-CA91A2C1DE8F}" srcOrd="0" destOrd="0" parTransId="{7F1A59A6-E806-4F45-97C5-9E83248E7152}" sibTransId="{4EB73981-FCD7-4BAB-A267-E17ACB4762DF}"/>
    <dgm:cxn modelId="{C42DA0DF-B91C-4C43-80C0-E843516AAE04}" type="presOf" srcId="{E3B9866D-677C-4310-BEA7-CA91A2C1DE8F}" destId="{D2578E33-C886-479F-9748-9190E03BFD7D}" srcOrd="0" destOrd="0" presId="urn:microsoft.com/office/officeart/2005/8/layout/cycle3"/>
    <dgm:cxn modelId="{01626FE6-1A7C-4BC7-8084-342A4F7237DF}" type="presOf" srcId="{D4DB02E8-778D-4069-8E89-5E5AF4B38981}" destId="{46388860-F073-494C-B0F5-49DA6FB5A838}" srcOrd="0" destOrd="0" presId="urn:microsoft.com/office/officeart/2005/8/layout/cycle3"/>
    <dgm:cxn modelId="{CE6F6619-61C4-4662-877B-110472475CB2}" type="presParOf" srcId="{25A21DA4-887F-4D26-BA2E-9C751968E7E3}" destId="{38EFB456-0CB3-4A1C-8B22-F15256237DFD}" srcOrd="0" destOrd="0" presId="urn:microsoft.com/office/officeart/2005/8/layout/cycle3"/>
    <dgm:cxn modelId="{0A992DEF-DC0C-45ED-9B29-01AB82EF9748}" type="presParOf" srcId="{38EFB456-0CB3-4A1C-8B22-F15256237DFD}" destId="{D2578E33-C886-479F-9748-9190E03BFD7D}" srcOrd="0" destOrd="0" presId="urn:microsoft.com/office/officeart/2005/8/layout/cycle3"/>
    <dgm:cxn modelId="{52487350-11DB-4EC8-8E96-3F3B8B8B02DC}" type="presParOf" srcId="{38EFB456-0CB3-4A1C-8B22-F15256237DFD}" destId="{4289DC82-521D-4A12-9D7C-D5B797CEC7C0}" srcOrd="1" destOrd="0" presId="urn:microsoft.com/office/officeart/2005/8/layout/cycle3"/>
    <dgm:cxn modelId="{B042078B-499F-469B-B5F8-A9A3D331984E}" type="presParOf" srcId="{38EFB456-0CB3-4A1C-8B22-F15256237DFD}" destId="{46388860-F073-494C-B0F5-49DA6FB5A838}" srcOrd="2" destOrd="0" presId="urn:microsoft.com/office/officeart/2005/8/layout/cycle3"/>
    <dgm:cxn modelId="{6C6A28D7-4364-4C6C-8D8C-D12259C552D7}" type="presParOf" srcId="{38EFB456-0CB3-4A1C-8B22-F15256237DFD}" destId="{61DB18A4-B172-403D-8509-E9B9E0F1EC36}" srcOrd="3" destOrd="0" presId="urn:microsoft.com/office/officeart/2005/8/layout/cycle3"/>
    <dgm:cxn modelId="{E95D1243-C877-42D6-8080-FBD3B2B2A072}" type="presParOf" srcId="{38EFB456-0CB3-4A1C-8B22-F15256237DFD}" destId="{2AB3DDA9-B12C-4BA1-A2F2-4A0D14072C8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9DC82-521D-4A12-9D7C-D5B797CEC7C0}">
      <dsp:nvSpPr>
        <dsp:cNvPr id="0" name=""/>
        <dsp:cNvSpPr/>
      </dsp:nvSpPr>
      <dsp:spPr>
        <a:xfrm>
          <a:off x="1089304" y="-75543"/>
          <a:ext cx="3917390" cy="3917390"/>
        </a:xfrm>
        <a:prstGeom prst="circularArrow">
          <a:avLst>
            <a:gd name="adj1" fmla="val 4668"/>
            <a:gd name="adj2" fmla="val 272909"/>
            <a:gd name="adj3" fmla="val 12997352"/>
            <a:gd name="adj4" fmla="val 17918726"/>
            <a:gd name="adj5" fmla="val 4847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78E33-C886-479F-9748-9190E03BFD7D}">
      <dsp:nvSpPr>
        <dsp:cNvPr id="0" name=""/>
        <dsp:cNvSpPr/>
      </dsp:nvSpPr>
      <dsp:spPr>
        <a:xfrm>
          <a:off x="1799332" y="1062"/>
          <a:ext cx="2497335" cy="124866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Calculate Conductance for the pores in transition. (N to 2N)</a:t>
          </a:r>
        </a:p>
      </dsp:txBody>
      <dsp:txXfrm>
        <a:off x="1860287" y="62017"/>
        <a:ext cx="2375425" cy="1126757"/>
      </dsp:txXfrm>
    </dsp:sp>
    <dsp:sp modelId="{46388860-F073-494C-B0F5-49DA6FB5A838}">
      <dsp:nvSpPr>
        <dsp:cNvPr id="0" name=""/>
        <dsp:cNvSpPr/>
      </dsp:nvSpPr>
      <dsp:spPr>
        <a:xfrm>
          <a:off x="3598664" y="1385065"/>
          <a:ext cx="2497335" cy="12938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Calculate Pressure  at each calculation node (N^2)</a:t>
          </a:r>
        </a:p>
      </dsp:txBody>
      <dsp:txXfrm>
        <a:off x="3661825" y="1448226"/>
        <a:ext cx="2371013" cy="1167547"/>
      </dsp:txXfrm>
    </dsp:sp>
    <dsp:sp modelId="{61DB18A4-B172-403D-8509-E9B9E0F1EC36}">
      <dsp:nvSpPr>
        <dsp:cNvPr id="0" name=""/>
        <dsp:cNvSpPr/>
      </dsp:nvSpPr>
      <dsp:spPr>
        <a:xfrm>
          <a:off x="1799332" y="2815332"/>
          <a:ext cx="2497335" cy="124866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Calculate the liquid progression in each pores in transition  (N to 2N)</a:t>
          </a:r>
        </a:p>
      </dsp:txBody>
      <dsp:txXfrm>
        <a:off x="1860287" y="2876287"/>
        <a:ext cx="2375425" cy="1126757"/>
      </dsp:txXfrm>
    </dsp:sp>
    <dsp:sp modelId="{2AB3DDA9-B12C-4BA1-A2F2-4A0D14072C8C}">
      <dsp:nvSpPr>
        <dsp:cNvPr id="0" name=""/>
        <dsp:cNvSpPr/>
      </dsp:nvSpPr>
      <dsp:spPr>
        <a:xfrm>
          <a:off x="0" y="1407666"/>
          <a:ext cx="2497335" cy="124866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Update the journal for pore liquid ratio (N to 2N)</a:t>
          </a:r>
        </a:p>
      </dsp:txBody>
      <dsp:txXfrm>
        <a:off x="60955" y="1468621"/>
        <a:ext cx="2375425" cy="1126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DB64F2-3632-9270-157B-E3BE1D6A6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38ED0-396A-E02B-CD69-27E14FCA3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5F7E-4BA9-4867-A227-C5A5CDEE55F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F5494-0152-32B0-33FA-2A7184846A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88D7-B667-6B32-2A0A-9F9F2EE813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C741A-24CE-4EB7-B365-16EC6878B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13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04BD8-95AC-4896-B070-B0E2D6481167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6CF0E-C2C7-469A-92E5-9EEB43CA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94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CF0E-C2C7-469A-92E5-9EEB43CA9BD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9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CF0E-C2C7-469A-92E5-9EEB43CA9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9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CF0E-C2C7-469A-92E5-9EEB43CA9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1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CF0E-C2C7-469A-92E5-9EEB43CA9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is the infiltration of zirconmium at melting temperature and at twenty hundred degrees celsius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is the infiltration of titanium at melting temperature and at twenty hundred degrees celsius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EB8F-0EF3-48EA-BF56-D508F36746B6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FCEB-9E96-458C-98F8-EEB382D86F10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1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3B4E-6A65-4934-8F7B-D470915421A8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3A32-A088-40FE-9140-D2FF41BD0C5F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3685-98AB-4225-AA6E-6AC36A30A543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0CBF-B41A-498D-9105-15EA1742404D}" type="datetime1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5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04AB-04A2-455A-8AAD-70797DD73681}" type="datetime1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0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D766-D2A7-4DF6-9CC1-4724527F19E9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0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2DDB0-1066-4143-AB7F-43AADD927B8C}" type="datetime1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3300" y="635109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4FB4242C-65A6-40E2-80D7-DA13EC8CB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6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F67C-A5E1-4322-B1C7-DC045DBB6A6F}" type="datetime1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9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A519-626E-4163-9C97-8D5C3A666B6C}" type="datetime1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3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62444-DF33-4781-9456-C1EFC3D2EE24}" type="datetime1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4242C-65A6-40E2-80D7-DA13EC8CB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3" Type="http://schemas.openxmlformats.org/officeDocument/2006/relationships/image" Target="../media/image82.png"/><Relationship Id="rId7" Type="http://schemas.openxmlformats.org/officeDocument/2006/relationships/image" Target="../media/image301.png"/><Relationship Id="rId12" Type="http://schemas.openxmlformats.org/officeDocument/2006/relationships/image" Target="../media/image2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1.png"/><Relationship Id="rId10" Type="http://schemas.openxmlformats.org/officeDocument/2006/relationships/image" Target="../media/image131.png"/><Relationship Id="rId4" Type="http://schemas.openxmlformats.org/officeDocument/2006/relationships/image" Target="../media/image29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6.png"/><Relationship Id="rId18" Type="http://schemas.openxmlformats.org/officeDocument/2006/relationships/image" Target="../media/image37.png"/><Relationship Id="rId3" Type="http://schemas.openxmlformats.org/officeDocument/2006/relationships/image" Target="../media/image251.png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17" Type="http://schemas.openxmlformats.org/officeDocument/2006/relationships/image" Target="../media/image280.png"/><Relationship Id="rId2" Type="http://schemas.openxmlformats.org/officeDocument/2006/relationships/image" Target="../media/image281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4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32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5.gif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10" Type="http://schemas.openxmlformats.org/officeDocument/2006/relationships/image" Target="../media/image62.png"/><Relationship Id="rId4" Type="http://schemas.openxmlformats.org/officeDocument/2006/relationships/image" Target="../media/image56.gif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image" Target="../media/image63.gif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gif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gif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1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Desktop/Interview%20Intel/Interview_code_solve.ipynb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7A55F4-50BA-461F-9544-764EF5DAC230}"/>
              </a:ext>
            </a:extLst>
          </p:cNvPr>
          <p:cNvSpPr/>
          <p:nvPr/>
        </p:nvSpPr>
        <p:spPr>
          <a:xfrm>
            <a:off x="-1" y="5950634"/>
            <a:ext cx="9144001" cy="904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499F09-2DCA-4E8F-9E8F-B5D5BEF77889}"/>
              </a:ext>
            </a:extLst>
          </p:cNvPr>
          <p:cNvSpPr/>
          <p:nvPr/>
        </p:nvSpPr>
        <p:spPr>
          <a:xfrm>
            <a:off x="-1" y="0"/>
            <a:ext cx="9144000" cy="20982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NUMERICAL INVESTIGATION OF MOLTEN METAL INFILTRATION AND PILLARED COOLING SYSTEMS AT MICROSCALE</a:t>
            </a: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0CE6B8-94CA-45A5-AD65-ACDC9623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21" y="6195677"/>
            <a:ext cx="806077" cy="659609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318158C-5A7E-9108-1D47-8928082F5269}"/>
              </a:ext>
            </a:extLst>
          </p:cNvPr>
          <p:cNvSpPr/>
          <p:nvPr/>
        </p:nvSpPr>
        <p:spPr>
          <a:xfrm>
            <a:off x="2698887" y="4267292"/>
            <a:ext cx="3657600" cy="521208"/>
          </a:xfrm>
          <a:prstGeom prst="round2Same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Shaikh Tanveer Hossain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C73BB1C-2B1B-A04E-03EE-960DEFFF312A}"/>
              </a:ext>
            </a:extLst>
          </p:cNvPr>
          <p:cNvSpPr/>
          <p:nvPr/>
        </p:nvSpPr>
        <p:spPr>
          <a:xfrm>
            <a:off x="1587020" y="4726207"/>
            <a:ext cx="5881334" cy="521208"/>
          </a:xfrm>
          <a:prstGeom prst="round2Same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Supervisor: Dr. Vinod Kumar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CF83A15B-E30B-1758-11E6-E5316FB0D99A}"/>
              </a:ext>
            </a:extLst>
          </p:cNvPr>
          <p:cNvSpPr/>
          <p:nvPr/>
        </p:nvSpPr>
        <p:spPr>
          <a:xfrm>
            <a:off x="1244991" y="5160327"/>
            <a:ext cx="6565392" cy="521208"/>
          </a:xfrm>
          <a:prstGeom prst="round2Same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Department of Computational Science</a:t>
            </a:r>
            <a:endParaRPr lang="en-US" sz="2800" dirty="0">
              <a:effectLst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25BC0D1-3257-C22D-A9D5-D8C23FE1375A}"/>
              </a:ext>
            </a:extLst>
          </p:cNvPr>
          <p:cNvSpPr/>
          <p:nvPr/>
        </p:nvSpPr>
        <p:spPr>
          <a:xfrm>
            <a:off x="787791" y="5651900"/>
            <a:ext cx="7479792" cy="521208"/>
          </a:xfrm>
          <a:prstGeom prst="round2Same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The University of Texas at El Paso</a:t>
            </a:r>
          </a:p>
        </p:txBody>
      </p:sp>
    </p:spTree>
    <p:extLst>
      <p:ext uri="{BB962C8B-B14F-4D97-AF65-F5344CB8AC3E}">
        <p14:creationId xmlns:p14="http://schemas.microsoft.com/office/powerpoint/2010/main" val="6977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8"/>
    </mc:Choice>
    <mc:Fallback xmlns="">
      <p:transition spd="slow" advTm="153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ED0429-B28E-0E9A-3771-79B2BEB3CA24}"/>
              </a:ext>
            </a:extLst>
          </p:cNvPr>
          <p:cNvSpPr/>
          <p:nvPr/>
        </p:nvSpPr>
        <p:spPr>
          <a:xfrm>
            <a:off x="1501725" y="156516"/>
            <a:ext cx="6231987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Exa-Scale Pore Network Simulator (EXPNS)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2478B-D2EB-48A1-B4E0-0FEEA575ED2E}"/>
              </a:ext>
            </a:extLst>
          </p:cNvPr>
          <p:cNvSpPr/>
          <p:nvPr/>
        </p:nvSpPr>
        <p:spPr>
          <a:xfrm>
            <a:off x="466183" y="2844007"/>
            <a:ext cx="85004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Calibri" panose="020F0502020204030204" pitchFamily="34" charset="0"/>
              </a:rPr>
              <a:t>Exa-scale computing capability-- 10</a:t>
            </a:r>
            <a:r>
              <a:rPr lang="en-US" sz="1600" baseline="30000" dirty="0">
                <a:ea typeface="Calibri" panose="020F0502020204030204" pitchFamily="34" charset="0"/>
              </a:rPr>
              <a:t>18</a:t>
            </a:r>
            <a:r>
              <a:rPr lang="en-US" sz="1600" dirty="0">
                <a:ea typeface="Calibri" panose="020F0502020204030204" pitchFamily="34" charset="0"/>
              </a:rPr>
              <a:t> floating point operations per second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BA379-4BD2-E90A-83DB-67CA86C8950E}"/>
              </a:ext>
            </a:extLst>
          </p:cNvPr>
          <p:cNvSpPr txBox="1"/>
          <p:nvPr/>
        </p:nvSpPr>
        <p:spPr>
          <a:xfrm>
            <a:off x="466183" y="2138276"/>
            <a:ext cx="5704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onsiders both pore scale and network scale flow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358BB5-3E06-84E5-C1A9-D087AAC6FCED}"/>
              </a:ext>
            </a:extLst>
          </p:cNvPr>
          <p:cNvSpPr/>
          <p:nvPr/>
        </p:nvSpPr>
        <p:spPr>
          <a:xfrm>
            <a:off x="466183" y="1473329"/>
            <a:ext cx="8440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An algorithm developed and implemented in C++ at our lab to solve the porous media flow physics. 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5DCEBEB1-C72D-D4B7-6E35-400AEF65CACF}"/>
              </a:ext>
            </a:extLst>
          </p:cNvPr>
          <p:cNvSpPr/>
          <p:nvPr/>
        </p:nvSpPr>
        <p:spPr>
          <a:xfrm>
            <a:off x="159037" y="1524524"/>
            <a:ext cx="307146" cy="25220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E2ACC30E-000C-777E-E3FC-C166560F0F34}"/>
              </a:ext>
            </a:extLst>
          </p:cNvPr>
          <p:cNvSpPr/>
          <p:nvPr/>
        </p:nvSpPr>
        <p:spPr>
          <a:xfrm>
            <a:off x="159037" y="2182925"/>
            <a:ext cx="307146" cy="252208"/>
          </a:xfrm>
          <a:prstGeom prst="homePlate">
            <a:avLst/>
          </a:prstGeom>
          <a:solidFill>
            <a:srgbClr val="A9D18E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5DD7C0E4-5EB8-74D2-4A90-AB899FB7BC71}"/>
              </a:ext>
            </a:extLst>
          </p:cNvPr>
          <p:cNvSpPr/>
          <p:nvPr/>
        </p:nvSpPr>
        <p:spPr>
          <a:xfrm>
            <a:off x="159037" y="2884871"/>
            <a:ext cx="307146" cy="25220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89791-7CFB-7C0D-B02E-72617EEC2557}"/>
              </a:ext>
            </a:extLst>
          </p:cNvPr>
          <p:cNvSpPr txBox="1"/>
          <p:nvPr/>
        </p:nvSpPr>
        <p:spPr>
          <a:xfrm>
            <a:off x="466183" y="3473524"/>
            <a:ext cx="8500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2D flow analysis only 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5D1C37C2-7D8C-AA68-1AAE-C00D46148B47}"/>
              </a:ext>
            </a:extLst>
          </p:cNvPr>
          <p:cNvSpPr/>
          <p:nvPr/>
        </p:nvSpPr>
        <p:spPr>
          <a:xfrm>
            <a:off x="159037" y="3533559"/>
            <a:ext cx="307146" cy="252208"/>
          </a:xfrm>
          <a:prstGeom prst="homePlate">
            <a:avLst/>
          </a:prstGeom>
          <a:solidFill>
            <a:srgbClr val="A9D18E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6001D76C-FFA8-5DDF-31A6-1BEF05038C7B}"/>
              </a:ext>
            </a:extLst>
          </p:cNvPr>
          <p:cNvSpPr/>
          <p:nvPr/>
        </p:nvSpPr>
        <p:spPr>
          <a:xfrm>
            <a:off x="159037" y="4235505"/>
            <a:ext cx="307146" cy="252208"/>
          </a:xfrm>
          <a:prstGeom prst="homePlate">
            <a:avLst/>
          </a:prstGeom>
          <a:solidFill>
            <a:srgbClr val="A9D18E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F5B0B0-4010-97D2-015F-390B35C03AFF}"/>
              </a:ext>
            </a:extLst>
          </p:cNvPr>
          <p:cNvSpPr txBox="1"/>
          <p:nvPr/>
        </p:nvSpPr>
        <p:spPr>
          <a:xfrm>
            <a:off x="466183" y="4213228"/>
            <a:ext cx="8500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oes not consider the effect of gravity (Horizontal flow)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5574-5F38-A3F3-EF69-E937ED6A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336359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t>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1A9E5C-B604-15D4-9458-4594B6824A7B}"/>
              </a:ext>
            </a:extLst>
          </p:cNvPr>
          <p:cNvGrpSpPr/>
          <p:nvPr/>
        </p:nvGrpSpPr>
        <p:grpSpPr>
          <a:xfrm>
            <a:off x="6978582" y="4952932"/>
            <a:ext cx="1928555" cy="1593669"/>
            <a:chOff x="4573541" y="1591426"/>
            <a:chExt cx="1928555" cy="15936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1B5627-CA59-9D87-0A94-1EAFDB7CE4E3}"/>
                </a:ext>
              </a:extLst>
            </p:cNvPr>
            <p:cNvSpPr/>
            <p:nvPr/>
          </p:nvSpPr>
          <p:spPr>
            <a:xfrm>
              <a:off x="4655748" y="1591426"/>
              <a:ext cx="1767840" cy="15936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CF56DB-F5B2-A2DA-8720-7ED778B98C8A}"/>
                </a:ext>
              </a:extLst>
            </p:cNvPr>
            <p:cNvSpPr/>
            <p:nvPr/>
          </p:nvSpPr>
          <p:spPr>
            <a:xfrm>
              <a:off x="4645088" y="1954269"/>
              <a:ext cx="1785462" cy="965446"/>
            </a:xfrm>
            <a:custGeom>
              <a:avLst/>
              <a:gdLst>
                <a:gd name="connsiteX0" fmla="*/ 11781 w 1785462"/>
                <a:gd name="connsiteY0" fmla="*/ 810833 h 965446"/>
                <a:gd name="connsiteX1" fmla="*/ 17257 w 1785462"/>
                <a:gd name="connsiteY1" fmla="*/ 712275 h 965446"/>
                <a:gd name="connsiteX2" fmla="*/ 14519 w 1785462"/>
                <a:gd name="connsiteY2" fmla="*/ 580864 h 965446"/>
                <a:gd name="connsiteX3" fmla="*/ 192471 w 1785462"/>
                <a:gd name="connsiteY3" fmla="*/ 534323 h 965446"/>
                <a:gd name="connsiteX4" fmla="*/ 288292 w 1785462"/>
                <a:gd name="connsiteY4" fmla="*/ 413863 h 965446"/>
                <a:gd name="connsiteX5" fmla="*/ 438866 w 1785462"/>
                <a:gd name="connsiteY5" fmla="*/ 498732 h 965446"/>
                <a:gd name="connsiteX6" fmla="*/ 575753 w 1785462"/>
                <a:gd name="connsiteY6" fmla="*/ 353633 h 965446"/>
                <a:gd name="connsiteX7" fmla="*/ 622294 w 1785462"/>
                <a:gd name="connsiteY7" fmla="*/ 131877 h 965446"/>
                <a:gd name="connsiteX8" fmla="*/ 671573 w 1785462"/>
                <a:gd name="connsiteY8" fmla="*/ 466 h 965446"/>
                <a:gd name="connsiteX9" fmla="*/ 748229 w 1785462"/>
                <a:gd name="connsiteY9" fmla="*/ 175681 h 965446"/>
                <a:gd name="connsiteX10" fmla="*/ 750967 w 1785462"/>
                <a:gd name="connsiteY10" fmla="*/ 391961 h 965446"/>
                <a:gd name="connsiteX11" fmla="*/ 868689 w 1785462"/>
                <a:gd name="connsiteY11" fmla="*/ 495994 h 965446"/>
                <a:gd name="connsiteX12" fmla="*/ 896066 w 1785462"/>
                <a:gd name="connsiteY12" fmla="*/ 381010 h 965446"/>
                <a:gd name="connsiteX13" fmla="*/ 1000100 w 1785462"/>
                <a:gd name="connsiteY13" fmla="*/ 323518 h 965446"/>
                <a:gd name="connsiteX14" fmla="*/ 994625 w 1785462"/>
                <a:gd name="connsiteY14" fmla="*/ 181156 h 965446"/>
                <a:gd name="connsiteX15" fmla="*/ 1065805 w 1785462"/>
                <a:gd name="connsiteY15" fmla="*/ 82598 h 965446"/>
                <a:gd name="connsiteX16" fmla="*/ 1158888 w 1785462"/>
                <a:gd name="connsiteY16" fmla="*/ 257812 h 965446"/>
                <a:gd name="connsiteX17" fmla="*/ 1254708 w 1785462"/>
                <a:gd name="connsiteY17" fmla="*/ 457666 h 965446"/>
                <a:gd name="connsiteX18" fmla="*/ 1331365 w 1785462"/>
                <a:gd name="connsiteY18" fmla="*/ 427551 h 965446"/>
                <a:gd name="connsiteX19" fmla="*/ 1473726 w 1785462"/>
                <a:gd name="connsiteY19" fmla="*/ 274239 h 965446"/>
                <a:gd name="connsiteX20" fmla="*/ 1575022 w 1785462"/>
                <a:gd name="connsiteY20" fmla="*/ 537060 h 965446"/>
                <a:gd name="connsiteX21" fmla="*/ 1725597 w 1785462"/>
                <a:gd name="connsiteY21" fmla="*/ 597290 h 965446"/>
                <a:gd name="connsiteX22" fmla="*/ 1777614 w 1785462"/>
                <a:gd name="connsiteY22" fmla="*/ 624667 h 965446"/>
                <a:gd name="connsiteX23" fmla="*/ 1777614 w 1785462"/>
                <a:gd name="connsiteY23" fmla="*/ 799882 h 965446"/>
                <a:gd name="connsiteX24" fmla="*/ 1774876 w 1785462"/>
                <a:gd name="connsiteY24" fmla="*/ 944981 h 965446"/>
                <a:gd name="connsiteX25" fmla="*/ 1643465 w 1785462"/>
                <a:gd name="connsiteY25" fmla="*/ 958670 h 965446"/>
                <a:gd name="connsiteX26" fmla="*/ 1271135 w 1785462"/>
                <a:gd name="connsiteY26" fmla="*/ 890227 h 965446"/>
                <a:gd name="connsiteX27" fmla="*/ 781082 w 1785462"/>
                <a:gd name="connsiteY27" fmla="*/ 851899 h 965446"/>
                <a:gd name="connsiteX28" fmla="*/ 427916 w 1785462"/>
                <a:gd name="connsiteY28" fmla="*/ 901178 h 965446"/>
                <a:gd name="connsiteX29" fmla="*/ 192471 w 1785462"/>
                <a:gd name="connsiteY29" fmla="*/ 887489 h 965446"/>
                <a:gd name="connsiteX30" fmla="*/ 11781 w 1785462"/>
                <a:gd name="connsiteY30" fmla="*/ 810833 h 96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5462" h="965446">
                  <a:moveTo>
                    <a:pt x="11781" y="810833"/>
                  </a:moveTo>
                  <a:cubicBezTo>
                    <a:pt x="-17421" y="781631"/>
                    <a:pt x="16801" y="750603"/>
                    <a:pt x="17257" y="712275"/>
                  </a:cubicBezTo>
                  <a:cubicBezTo>
                    <a:pt x="17713" y="673947"/>
                    <a:pt x="-14683" y="610523"/>
                    <a:pt x="14519" y="580864"/>
                  </a:cubicBezTo>
                  <a:cubicBezTo>
                    <a:pt x="43721" y="551205"/>
                    <a:pt x="146842" y="562156"/>
                    <a:pt x="192471" y="534323"/>
                  </a:cubicBezTo>
                  <a:cubicBezTo>
                    <a:pt x="238100" y="506490"/>
                    <a:pt x="247226" y="419795"/>
                    <a:pt x="288292" y="413863"/>
                  </a:cubicBezTo>
                  <a:cubicBezTo>
                    <a:pt x="329358" y="407931"/>
                    <a:pt x="390956" y="508770"/>
                    <a:pt x="438866" y="498732"/>
                  </a:cubicBezTo>
                  <a:cubicBezTo>
                    <a:pt x="486776" y="488694"/>
                    <a:pt x="545182" y="414775"/>
                    <a:pt x="575753" y="353633"/>
                  </a:cubicBezTo>
                  <a:cubicBezTo>
                    <a:pt x="606324" y="292491"/>
                    <a:pt x="606324" y="190738"/>
                    <a:pt x="622294" y="131877"/>
                  </a:cubicBezTo>
                  <a:cubicBezTo>
                    <a:pt x="638264" y="73016"/>
                    <a:pt x="650584" y="-6835"/>
                    <a:pt x="671573" y="466"/>
                  </a:cubicBezTo>
                  <a:cubicBezTo>
                    <a:pt x="692562" y="7767"/>
                    <a:pt x="734997" y="110432"/>
                    <a:pt x="748229" y="175681"/>
                  </a:cubicBezTo>
                  <a:cubicBezTo>
                    <a:pt x="761461" y="240930"/>
                    <a:pt x="730890" y="338575"/>
                    <a:pt x="750967" y="391961"/>
                  </a:cubicBezTo>
                  <a:cubicBezTo>
                    <a:pt x="771044" y="445347"/>
                    <a:pt x="844506" y="497819"/>
                    <a:pt x="868689" y="495994"/>
                  </a:cubicBezTo>
                  <a:cubicBezTo>
                    <a:pt x="892872" y="494169"/>
                    <a:pt x="874164" y="409756"/>
                    <a:pt x="896066" y="381010"/>
                  </a:cubicBezTo>
                  <a:cubicBezTo>
                    <a:pt x="917968" y="352264"/>
                    <a:pt x="983674" y="356827"/>
                    <a:pt x="1000100" y="323518"/>
                  </a:cubicBezTo>
                  <a:cubicBezTo>
                    <a:pt x="1016526" y="290209"/>
                    <a:pt x="983674" y="221309"/>
                    <a:pt x="994625" y="181156"/>
                  </a:cubicBezTo>
                  <a:cubicBezTo>
                    <a:pt x="1005576" y="141003"/>
                    <a:pt x="1038428" y="69822"/>
                    <a:pt x="1065805" y="82598"/>
                  </a:cubicBezTo>
                  <a:cubicBezTo>
                    <a:pt x="1093182" y="95374"/>
                    <a:pt x="1127404" y="195301"/>
                    <a:pt x="1158888" y="257812"/>
                  </a:cubicBezTo>
                  <a:cubicBezTo>
                    <a:pt x="1190372" y="320323"/>
                    <a:pt x="1225962" y="429376"/>
                    <a:pt x="1254708" y="457666"/>
                  </a:cubicBezTo>
                  <a:cubicBezTo>
                    <a:pt x="1283454" y="485956"/>
                    <a:pt x="1294862" y="458122"/>
                    <a:pt x="1331365" y="427551"/>
                  </a:cubicBezTo>
                  <a:cubicBezTo>
                    <a:pt x="1367868" y="396980"/>
                    <a:pt x="1433117" y="255988"/>
                    <a:pt x="1473726" y="274239"/>
                  </a:cubicBezTo>
                  <a:cubicBezTo>
                    <a:pt x="1514335" y="292490"/>
                    <a:pt x="1533044" y="483218"/>
                    <a:pt x="1575022" y="537060"/>
                  </a:cubicBezTo>
                  <a:cubicBezTo>
                    <a:pt x="1617000" y="590902"/>
                    <a:pt x="1691832" y="582689"/>
                    <a:pt x="1725597" y="597290"/>
                  </a:cubicBezTo>
                  <a:cubicBezTo>
                    <a:pt x="1759362" y="611891"/>
                    <a:pt x="1768945" y="590902"/>
                    <a:pt x="1777614" y="624667"/>
                  </a:cubicBezTo>
                  <a:cubicBezTo>
                    <a:pt x="1786284" y="658432"/>
                    <a:pt x="1778070" y="746496"/>
                    <a:pt x="1777614" y="799882"/>
                  </a:cubicBezTo>
                  <a:cubicBezTo>
                    <a:pt x="1777158" y="853268"/>
                    <a:pt x="1797234" y="918516"/>
                    <a:pt x="1774876" y="944981"/>
                  </a:cubicBezTo>
                  <a:cubicBezTo>
                    <a:pt x="1752518" y="971446"/>
                    <a:pt x="1727422" y="967796"/>
                    <a:pt x="1643465" y="958670"/>
                  </a:cubicBezTo>
                  <a:cubicBezTo>
                    <a:pt x="1559508" y="949544"/>
                    <a:pt x="1414865" y="908022"/>
                    <a:pt x="1271135" y="890227"/>
                  </a:cubicBezTo>
                  <a:cubicBezTo>
                    <a:pt x="1127405" y="872432"/>
                    <a:pt x="921618" y="850074"/>
                    <a:pt x="781082" y="851899"/>
                  </a:cubicBezTo>
                  <a:cubicBezTo>
                    <a:pt x="640546" y="853724"/>
                    <a:pt x="526018" y="895246"/>
                    <a:pt x="427916" y="901178"/>
                  </a:cubicBezTo>
                  <a:cubicBezTo>
                    <a:pt x="329814" y="907110"/>
                    <a:pt x="261371" y="903915"/>
                    <a:pt x="192471" y="887489"/>
                  </a:cubicBezTo>
                  <a:cubicBezTo>
                    <a:pt x="123572" y="871063"/>
                    <a:pt x="40983" y="840035"/>
                    <a:pt x="11781" y="8108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A5B3EC-D3A4-C4F3-E03B-74FA03AC1EC9}"/>
                </a:ext>
              </a:extLst>
            </p:cNvPr>
            <p:cNvSpPr/>
            <p:nvPr/>
          </p:nvSpPr>
          <p:spPr>
            <a:xfrm>
              <a:off x="4655746" y="2567986"/>
              <a:ext cx="1767841" cy="61710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ACEC2F-C33A-1A56-4B00-BA19827790FC}"/>
                </a:ext>
              </a:extLst>
            </p:cNvPr>
            <p:cNvSpPr/>
            <p:nvPr/>
          </p:nvSpPr>
          <p:spPr>
            <a:xfrm>
              <a:off x="4573541" y="1591426"/>
              <a:ext cx="82203" cy="15936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914FAE-D215-F9F1-4434-B41F37C2A02F}"/>
                </a:ext>
              </a:extLst>
            </p:cNvPr>
            <p:cNvSpPr/>
            <p:nvPr/>
          </p:nvSpPr>
          <p:spPr>
            <a:xfrm>
              <a:off x="6394412" y="1591426"/>
              <a:ext cx="107684" cy="15936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7775BC7-E5DC-5409-1FF6-83338320F569}"/>
              </a:ext>
            </a:extLst>
          </p:cNvPr>
          <p:cNvSpPr/>
          <p:nvPr/>
        </p:nvSpPr>
        <p:spPr>
          <a:xfrm>
            <a:off x="7050129" y="3138650"/>
            <a:ext cx="1733006" cy="1595914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72155-8C4E-AF1A-80F6-496703DF3560}"/>
              </a:ext>
            </a:extLst>
          </p:cNvPr>
          <p:cNvSpPr txBox="1"/>
          <p:nvPr/>
        </p:nvSpPr>
        <p:spPr>
          <a:xfrm>
            <a:off x="6315093" y="3533559"/>
            <a:ext cx="5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9A53-BA35-697B-B7F7-144C2E99CCEE}"/>
              </a:ext>
            </a:extLst>
          </p:cNvPr>
          <p:cNvSpPr txBox="1"/>
          <p:nvPr/>
        </p:nvSpPr>
        <p:spPr>
          <a:xfrm>
            <a:off x="6305779" y="5105516"/>
            <a:ext cx="5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t&gt;0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21D044-632A-5861-8E2A-F0930928F1D4}"/>
              </a:ext>
            </a:extLst>
          </p:cNvPr>
          <p:cNvGrpSpPr/>
          <p:nvPr/>
        </p:nvGrpSpPr>
        <p:grpSpPr>
          <a:xfrm>
            <a:off x="5253694" y="6028582"/>
            <a:ext cx="1621722" cy="615554"/>
            <a:chOff x="4249783" y="5076894"/>
            <a:chExt cx="1621722" cy="615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022927-1F1E-82FF-1F10-858CCF47E06D}"/>
                </a:ext>
              </a:extLst>
            </p:cNvPr>
            <p:cNvGrpSpPr/>
            <p:nvPr/>
          </p:nvGrpSpPr>
          <p:grpSpPr>
            <a:xfrm>
              <a:off x="4249783" y="5076894"/>
              <a:ext cx="1469957" cy="586759"/>
              <a:chOff x="5120640" y="5033043"/>
              <a:chExt cx="1469957" cy="58675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3D4536-BFF7-B6A6-08D4-EFEB6A7501BF}"/>
                  </a:ext>
                </a:extLst>
              </p:cNvPr>
              <p:cNvSpPr/>
              <p:nvPr/>
            </p:nvSpPr>
            <p:spPr>
              <a:xfrm>
                <a:off x="5120640" y="5080644"/>
                <a:ext cx="243840" cy="2351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BF7BE0-5A81-8D8C-97EB-1CEC4F34F45D}"/>
                  </a:ext>
                </a:extLst>
              </p:cNvPr>
              <p:cNvSpPr txBox="1"/>
              <p:nvPr/>
            </p:nvSpPr>
            <p:spPr>
              <a:xfrm>
                <a:off x="5318372" y="5033043"/>
                <a:ext cx="1272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Invading Fluid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9C36A2-7B99-87B9-BF2E-BF061B86007F}"/>
                  </a:ext>
                </a:extLst>
              </p:cNvPr>
              <p:cNvSpPr/>
              <p:nvPr/>
            </p:nvSpPr>
            <p:spPr>
              <a:xfrm>
                <a:off x="5120640" y="5384671"/>
                <a:ext cx="243840" cy="235131"/>
              </a:xfrm>
              <a:prstGeom prst="rect">
                <a:avLst/>
              </a:prstGeom>
              <a:solidFill>
                <a:srgbClr val="5482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DDB11C-D27F-4861-CD63-61FB1F57CE4F}"/>
                </a:ext>
              </a:extLst>
            </p:cNvPr>
            <p:cNvSpPr txBox="1"/>
            <p:nvPr/>
          </p:nvSpPr>
          <p:spPr>
            <a:xfrm>
              <a:off x="4447515" y="5384671"/>
              <a:ext cx="1423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Defending Fluid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51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C4D43E92-96FE-76B7-159C-C88DF4B48103}"/>
              </a:ext>
            </a:extLst>
          </p:cNvPr>
          <p:cNvSpPr/>
          <p:nvPr/>
        </p:nvSpPr>
        <p:spPr>
          <a:xfrm>
            <a:off x="776071" y="5075182"/>
            <a:ext cx="2586068" cy="1582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0D753-3A0C-4964-B8A2-102AC0B84A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1" y="976501"/>
            <a:ext cx="3757749" cy="2571974"/>
          </a:xfrm>
          <a:prstGeom prst="rect">
            <a:avLst/>
          </a:prstGeom>
          <a:solidFill>
            <a:srgbClr val="B4C7E7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BEE5E-E030-DFAB-B41D-CB8D71EA150C}"/>
              </a:ext>
            </a:extLst>
          </p:cNvPr>
          <p:cNvSpPr txBox="1"/>
          <p:nvPr/>
        </p:nvSpPr>
        <p:spPr>
          <a:xfrm>
            <a:off x="5111932" y="6472712"/>
            <a:ext cx="303929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Diagram of an EXPNS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02D9C2-BF18-9101-771E-74B7EF907CD4}"/>
              </a:ext>
            </a:extLst>
          </p:cNvPr>
          <p:cNvSpPr/>
          <p:nvPr/>
        </p:nvSpPr>
        <p:spPr>
          <a:xfrm>
            <a:off x="574765" y="44850"/>
            <a:ext cx="7620000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Modeling  of Exa-Scale Pore Network Simulator (EXPNS)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0DAA7-F9FE-3AE3-1F0C-3BDCEEB591BD}"/>
              </a:ext>
            </a:extLst>
          </p:cNvPr>
          <p:cNvSpPr txBox="1"/>
          <p:nvPr/>
        </p:nvSpPr>
        <p:spPr>
          <a:xfrm>
            <a:off x="69669" y="814460"/>
            <a:ext cx="4127861" cy="2185214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Pores &gt;&gt; cylindrical pipes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All the pipes are connected to others through node points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Pore Diameter and length is generated by a random number generator which flows a statistical distribution curve (acquired from CAT scan)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9DE633-F73C-9179-F4A3-CB59C6332ABC}"/>
              </a:ext>
            </a:extLst>
          </p:cNvPr>
          <p:cNvSpPr/>
          <p:nvPr/>
        </p:nvSpPr>
        <p:spPr>
          <a:xfrm>
            <a:off x="4302035" y="736107"/>
            <a:ext cx="4841965" cy="611855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485268-5363-25C7-7C33-B9820E375B30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4302035" y="3795384"/>
            <a:ext cx="4841965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C660AC-3C87-8C7A-968A-13FF985A28C3}"/>
              </a:ext>
            </a:extLst>
          </p:cNvPr>
          <p:cNvSpPr txBox="1"/>
          <p:nvPr/>
        </p:nvSpPr>
        <p:spPr>
          <a:xfrm>
            <a:off x="4384765" y="933874"/>
            <a:ext cx="39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E6E6E6"/>
                </a:highlight>
              </a:rPr>
              <a:t>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BEB7-DB64-694D-F2BE-F167759C3AF6}"/>
              </a:ext>
            </a:extLst>
          </p:cNvPr>
          <p:cNvSpPr txBox="1"/>
          <p:nvPr/>
        </p:nvSpPr>
        <p:spPr>
          <a:xfrm>
            <a:off x="4374376" y="3879539"/>
            <a:ext cx="1886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E6E6E6"/>
                </a:highlight>
              </a:rPr>
              <a:t>b)</a:t>
            </a:r>
            <a:r>
              <a:rPr lang="en-US" sz="1600" dirty="0">
                <a:highlight>
                  <a:srgbClr val="E6E6E6"/>
                </a:highlight>
              </a:rPr>
              <a:t> Total Domain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05E0E57-2D9E-1653-ACD1-78CB2B3AF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49" y="3886070"/>
            <a:ext cx="2438611" cy="249348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0181D36-15AF-820F-A862-8F55D0F57FD0}"/>
              </a:ext>
            </a:extLst>
          </p:cNvPr>
          <p:cNvGrpSpPr/>
          <p:nvPr/>
        </p:nvGrpSpPr>
        <p:grpSpPr>
          <a:xfrm>
            <a:off x="4284406" y="4374536"/>
            <a:ext cx="2438611" cy="1787074"/>
            <a:chOff x="4444032" y="4302509"/>
            <a:chExt cx="2438611" cy="178707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2C8495-94D7-4D42-7206-EDAEF12BB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2643" y="4628733"/>
              <a:ext cx="181991" cy="1786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B172FF-DC33-0520-3FC0-AAAC7AFA3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2642" y="4884848"/>
              <a:ext cx="181991" cy="178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B6A8163-EE1E-2B3C-D5BC-F8A9A6F9658E}"/>
                </a:ext>
              </a:extLst>
            </p:cNvPr>
            <p:cNvGrpSpPr/>
            <p:nvPr/>
          </p:nvGrpSpPr>
          <p:grpSpPr>
            <a:xfrm>
              <a:off x="4444032" y="4302509"/>
              <a:ext cx="2438611" cy="1787074"/>
              <a:chOff x="4444032" y="4302509"/>
              <a:chExt cx="2438611" cy="1787074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F074F06-D5BD-CFEC-B985-D0C4AF2CDB34}"/>
                  </a:ext>
                </a:extLst>
              </p:cNvPr>
              <p:cNvGrpSpPr/>
              <p:nvPr/>
            </p:nvGrpSpPr>
            <p:grpSpPr>
              <a:xfrm>
                <a:off x="4444032" y="4302509"/>
                <a:ext cx="2438611" cy="830301"/>
                <a:chOff x="4444032" y="4302509"/>
                <a:chExt cx="2438611" cy="83030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E27701F-D1C0-72AE-1AC8-6DECD4AD1EF7}"/>
                    </a:ext>
                  </a:extLst>
                </p:cNvPr>
                <p:cNvSpPr txBox="1"/>
                <p:nvPr/>
              </p:nvSpPr>
              <p:spPr>
                <a:xfrm>
                  <a:off x="4811146" y="4550123"/>
                  <a:ext cx="15936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Output nodes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B7BB9E2-ADD6-6A02-F21F-24A88B94C0E3}"/>
                    </a:ext>
                  </a:extLst>
                </p:cNvPr>
                <p:cNvSpPr txBox="1"/>
                <p:nvPr/>
              </p:nvSpPr>
              <p:spPr>
                <a:xfrm>
                  <a:off x="4819855" y="4794256"/>
                  <a:ext cx="15936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Input nodes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7CABB369-2368-2BE8-6315-DADEBAA3B0AD}"/>
                    </a:ext>
                  </a:extLst>
                </p:cNvPr>
                <p:cNvSpPr txBox="1"/>
                <p:nvPr/>
              </p:nvSpPr>
              <p:spPr>
                <a:xfrm>
                  <a:off x="4444032" y="4302509"/>
                  <a:ext cx="24386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highlight>
                        <a:srgbClr val="C55A11"/>
                      </a:highlight>
                    </a:rPr>
                    <a:t>No Calculation Nodes</a:t>
                  </a: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0844EC8F-DF2F-074F-D464-2B14BDF92CF8}"/>
                  </a:ext>
                </a:extLst>
              </p:cNvPr>
              <p:cNvGrpSpPr/>
              <p:nvPr/>
            </p:nvGrpSpPr>
            <p:grpSpPr>
              <a:xfrm>
                <a:off x="4444032" y="5203777"/>
                <a:ext cx="2438611" cy="885806"/>
                <a:chOff x="4444032" y="5203777"/>
                <a:chExt cx="2438611" cy="885806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3C0C0A3-7A3C-25FE-02FA-3ACBB18B4F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0884" y="5558986"/>
                  <a:ext cx="181991" cy="1786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ECAEA-D485-ED11-CFAB-2F822E2F7ABE}"/>
                    </a:ext>
                  </a:extLst>
                </p:cNvPr>
                <p:cNvSpPr txBox="1"/>
                <p:nvPr/>
              </p:nvSpPr>
              <p:spPr>
                <a:xfrm>
                  <a:off x="4826749" y="5469771"/>
                  <a:ext cx="15936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Invading fluid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6936526-33B4-9497-EC3C-7167F7582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0883" y="5835411"/>
                  <a:ext cx="181991" cy="178665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E960F7A-31F4-730F-C062-72A3A95EA13C}"/>
                    </a:ext>
                  </a:extLst>
                </p:cNvPr>
                <p:cNvSpPr txBox="1"/>
                <p:nvPr/>
              </p:nvSpPr>
              <p:spPr>
                <a:xfrm>
                  <a:off x="4826748" y="5751029"/>
                  <a:ext cx="15936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Defending fluid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D46D67F-C4E3-298A-9906-E00CD9DA7C40}"/>
                    </a:ext>
                  </a:extLst>
                </p:cNvPr>
                <p:cNvSpPr txBox="1"/>
                <p:nvPr/>
              </p:nvSpPr>
              <p:spPr>
                <a:xfrm>
                  <a:off x="4444032" y="5203777"/>
                  <a:ext cx="24386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highlight>
                        <a:srgbClr val="A9D18E"/>
                      </a:highlight>
                    </a:rPr>
                    <a:t>Calculation Nodes</a:t>
                  </a:r>
                </a:p>
              </p:txBody>
            </p:sp>
          </p:grpSp>
        </p:grp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25FB6058-0C20-4E2B-849F-E24A4BC7F68D}"/>
              </a:ext>
            </a:extLst>
          </p:cNvPr>
          <p:cNvSpPr txBox="1"/>
          <p:nvPr/>
        </p:nvSpPr>
        <p:spPr>
          <a:xfrm>
            <a:off x="4338734" y="1125372"/>
            <a:ext cx="430887" cy="1751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>
                <a:highlight>
                  <a:srgbClr val="E6E6E6"/>
                </a:highlight>
              </a:rPr>
              <a:t>Magnified  Picture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E723999-0316-16B7-03AF-15A9DF7811DB}"/>
              </a:ext>
            </a:extLst>
          </p:cNvPr>
          <p:cNvSpPr txBox="1"/>
          <p:nvPr/>
        </p:nvSpPr>
        <p:spPr>
          <a:xfrm>
            <a:off x="815888" y="5972100"/>
            <a:ext cx="105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Diameter</a:t>
            </a:r>
          </a:p>
        </p:txBody>
      </p:sp>
      <p:pic>
        <p:nvPicPr>
          <p:cNvPr id="146" name="Picture 145" descr="A picture containing object&#10;&#10;Description automatically generated">
            <a:extLst>
              <a:ext uri="{FF2B5EF4-FFF2-40B4-BE49-F238E27FC236}">
                <a16:creationId xmlns:a16="http://schemas.microsoft.com/office/drawing/2014/main" id="{060515D5-1BBB-1052-F994-84F7D72DD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39" y="5352200"/>
            <a:ext cx="1566154" cy="1207253"/>
          </a:xfrm>
          <a:prstGeom prst="rect">
            <a:avLst/>
          </a:prstGeom>
          <a:noFill/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884FA3C-5B91-0C3F-2DA9-215436EF81B9}"/>
              </a:ext>
            </a:extLst>
          </p:cNvPr>
          <p:cNvCxnSpPr>
            <a:cxnSpLocks/>
          </p:cNvCxnSpPr>
          <p:nvPr/>
        </p:nvCxnSpPr>
        <p:spPr>
          <a:xfrm>
            <a:off x="1861479" y="6126501"/>
            <a:ext cx="467959" cy="0"/>
          </a:xfrm>
          <a:prstGeom prst="straightConnector1">
            <a:avLst/>
          </a:prstGeom>
          <a:noFill/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5B6806B-C90C-720E-A5EF-E6695B8012A4}"/>
              </a:ext>
            </a:extLst>
          </p:cNvPr>
          <p:cNvCxnSpPr>
            <a:cxnSpLocks/>
          </p:cNvCxnSpPr>
          <p:nvPr/>
        </p:nvCxnSpPr>
        <p:spPr>
          <a:xfrm flipV="1">
            <a:off x="1861479" y="5225072"/>
            <a:ext cx="1010759" cy="470434"/>
          </a:xfrm>
          <a:prstGeom prst="straightConnector1">
            <a:avLst/>
          </a:prstGeom>
          <a:noFill/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D13A467C-BCE6-A625-044A-F8493B50A966}"/>
              </a:ext>
            </a:extLst>
          </p:cNvPr>
          <p:cNvSpPr txBox="1"/>
          <p:nvPr/>
        </p:nvSpPr>
        <p:spPr>
          <a:xfrm>
            <a:off x="768583" y="5409393"/>
            <a:ext cx="116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AFABAB"/>
                </a:highlight>
              </a:rPr>
              <a:t>Single Pore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7420E9-7097-C35B-BDF6-D52556FE2D74}"/>
              </a:ext>
            </a:extLst>
          </p:cNvPr>
          <p:cNvSpPr txBox="1"/>
          <p:nvPr/>
        </p:nvSpPr>
        <p:spPr>
          <a:xfrm rot="20172726">
            <a:off x="1892286" y="5047295"/>
            <a:ext cx="1231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C8EE6-929A-52D0-9EF1-8BA90C6A8715}"/>
              </a:ext>
            </a:extLst>
          </p:cNvPr>
          <p:cNvSpPr/>
          <p:nvPr/>
        </p:nvSpPr>
        <p:spPr>
          <a:xfrm>
            <a:off x="776071" y="5075182"/>
            <a:ext cx="2586068" cy="1582196"/>
          </a:xfrm>
          <a:prstGeom prst="rect">
            <a:avLst/>
          </a:prstGeom>
          <a:solidFill>
            <a:srgbClr val="BDD7E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994EC-EE6E-A96A-A7FD-E3524CB67A91}"/>
              </a:ext>
            </a:extLst>
          </p:cNvPr>
          <p:cNvSpPr/>
          <p:nvPr/>
        </p:nvSpPr>
        <p:spPr>
          <a:xfrm>
            <a:off x="5844829" y="2566283"/>
            <a:ext cx="237316" cy="1908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A611E-6D1D-7AD3-47F8-2A074248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9975" y="6376890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C8DBCE-AD40-4722-9FBB-AB9970BF2658}"/>
              </a:ext>
            </a:extLst>
          </p:cNvPr>
          <p:cNvSpPr/>
          <p:nvPr/>
        </p:nvSpPr>
        <p:spPr>
          <a:xfrm>
            <a:off x="2479028" y="133974"/>
            <a:ext cx="4203126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Equation of Conductance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F1A79B-26D2-46CD-88F2-8858F9467D26}"/>
                  </a:ext>
                </a:extLst>
              </p:cNvPr>
              <p:cNvSpPr/>
              <p:nvPr/>
            </p:nvSpPr>
            <p:spPr>
              <a:xfrm>
                <a:off x="689687" y="1658484"/>
                <a:ext cx="4736746" cy="766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5F1A79B-26D2-46CD-88F2-8858F9467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87" y="1658484"/>
                <a:ext cx="4736746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7909BE9-12A4-455B-A665-3CE049E48CE8}"/>
              </a:ext>
            </a:extLst>
          </p:cNvPr>
          <p:cNvSpPr/>
          <p:nvPr/>
        </p:nvSpPr>
        <p:spPr>
          <a:xfrm>
            <a:off x="-20918" y="904844"/>
            <a:ext cx="313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Navier-Stokes formulation :</a:t>
            </a:r>
          </a:p>
          <a:p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</a:rPr>
              <a:t>(Modified Euler Equation)</a:t>
            </a:r>
            <a:endParaRPr lang="en-US" sz="2000" dirty="0">
              <a:highlight>
                <a:srgbClr val="C0C0C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0211A0-0613-434A-85DE-3F019D672567}"/>
                  </a:ext>
                </a:extLst>
              </p:cNvPr>
              <p:cNvSpPr/>
              <p:nvPr/>
            </p:nvSpPr>
            <p:spPr>
              <a:xfrm>
                <a:off x="2525847" y="3075850"/>
                <a:ext cx="1789401" cy="889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0211A0-0613-434A-85DE-3F019D67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847" y="3075850"/>
                <a:ext cx="1789401" cy="889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9BFA935-1059-4560-89FE-5DE0B189B881}"/>
              </a:ext>
            </a:extLst>
          </p:cNvPr>
          <p:cNvSpPr/>
          <p:nvPr/>
        </p:nvSpPr>
        <p:spPr>
          <a:xfrm>
            <a:off x="-20918" y="2684009"/>
            <a:ext cx="4249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After solving with three considerations:</a:t>
            </a:r>
            <a:endParaRPr lang="en-US" sz="2000" dirty="0">
              <a:highlight>
                <a:srgbClr val="C0C0C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9FFB4F-BAED-4AAA-9C3E-CC303D4EA6A9}"/>
              </a:ext>
            </a:extLst>
          </p:cNvPr>
          <p:cNvSpPr/>
          <p:nvPr/>
        </p:nvSpPr>
        <p:spPr>
          <a:xfrm>
            <a:off x="87521" y="3243430"/>
            <a:ext cx="1613910" cy="607103"/>
          </a:xfrm>
          <a:prstGeom prst="rect">
            <a:avLst/>
          </a:prstGeom>
          <a:solidFill>
            <a:srgbClr val="A9D18E">
              <a:alpha val="3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Incompressible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258DB-DD38-4D0B-8A10-2265F531DFB1}"/>
              </a:ext>
            </a:extLst>
          </p:cNvPr>
          <p:cNvSpPr/>
          <p:nvPr/>
        </p:nvSpPr>
        <p:spPr>
          <a:xfrm>
            <a:off x="87460" y="4090915"/>
            <a:ext cx="1613910" cy="607103"/>
          </a:xfrm>
          <a:prstGeom prst="rect">
            <a:avLst/>
          </a:prstGeom>
          <a:solidFill>
            <a:srgbClr val="A9D18E">
              <a:alpha val="3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Axis-symmetric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2E3F30-4C66-4025-A9A6-3366FCBBD421}"/>
              </a:ext>
            </a:extLst>
          </p:cNvPr>
          <p:cNvSpPr/>
          <p:nvPr/>
        </p:nvSpPr>
        <p:spPr>
          <a:xfrm>
            <a:off x="87460" y="4939819"/>
            <a:ext cx="1613910" cy="607103"/>
          </a:xfrm>
          <a:prstGeom prst="rect">
            <a:avLst/>
          </a:prstGeom>
          <a:solidFill>
            <a:srgbClr val="A9D18E">
              <a:alpha val="3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Laminar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96F5F5-91B9-44E6-8AE6-75211EE26D52}"/>
              </a:ext>
            </a:extLst>
          </p:cNvPr>
          <p:cNvCxnSpPr>
            <a:cxnSpLocks/>
          </p:cNvCxnSpPr>
          <p:nvPr/>
        </p:nvCxnSpPr>
        <p:spPr>
          <a:xfrm>
            <a:off x="6008008" y="1011462"/>
            <a:ext cx="0" cy="322369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8BFCC-33CA-4A86-BBCA-F6BE56287311}"/>
                  </a:ext>
                </a:extLst>
              </p:cNvPr>
              <p:cNvSpPr/>
              <p:nvPr/>
            </p:nvSpPr>
            <p:spPr>
              <a:xfrm>
                <a:off x="6008008" y="1159801"/>
                <a:ext cx="3037242" cy="313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𝑃𝑟𝑒𝑠𝑠𝑢𝑟𝑒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𝑑𝑖𝑓𝑓𝑒𝑟𝑒𝑛𝑐𝑒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= Radius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=Viscosity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  X= length of the pipe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8BFCC-33CA-4A86-BBCA-F6BE56287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08" y="1159801"/>
                <a:ext cx="3037242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C63C9AC-87F9-4884-ADB1-6A1E53ECBD52}"/>
                  </a:ext>
                </a:extLst>
              </p:cNvPr>
              <p:cNvSpPr/>
              <p:nvPr/>
            </p:nvSpPr>
            <p:spPr>
              <a:xfrm>
                <a:off x="2070144" y="4058423"/>
                <a:ext cx="2949718" cy="760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𝐶𝑜𝑛𝑑𝑢𝑐𝑡𝑎𝑛𝑐𝑒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𝑥𝑞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C63C9AC-87F9-4884-ADB1-6A1E53ECB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44" y="4058423"/>
                <a:ext cx="2949718" cy="760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FD544F-4119-4D50-A388-E31F68A86ACD}"/>
                  </a:ext>
                </a:extLst>
              </p:cNvPr>
              <p:cNvSpPr/>
              <p:nvPr/>
            </p:nvSpPr>
            <p:spPr>
              <a:xfrm>
                <a:off x="2491351" y="5088503"/>
                <a:ext cx="1709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FD544F-4119-4D50-A388-E31F68A86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51" y="5088503"/>
                <a:ext cx="1709122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83A1CD6A-3AE3-4FA5-8E40-44073C15F9C7}"/>
              </a:ext>
            </a:extLst>
          </p:cNvPr>
          <p:cNvSpPr/>
          <p:nvPr/>
        </p:nvSpPr>
        <p:spPr>
          <a:xfrm rot="5400000">
            <a:off x="1112614" y="4136948"/>
            <a:ext cx="2064309" cy="7621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A31CBB-644B-4BD9-8559-2EB6EEBC0A1A}"/>
              </a:ext>
            </a:extLst>
          </p:cNvPr>
          <p:cNvGrpSpPr/>
          <p:nvPr/>
        </p:nvGrpSpPr>
        <p:grpSpPr>
          <a:xfrm>
            <a:off x="5114880" y="5088503"/>
            <a:ext cx="1481246" cy="1339254"/>
            <a:chOff x="4876700" y="5052343"/>
            <a:chExt cx="1481246" cy="1339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0D93CF-B2D8-4851-AA74-126BC5929D65}"/>
                    </a:ext>
                  </a:extLst>
                </p:cNvPr>
                <p:cNvSpPr txBox="1"/>
                <p:nvPr/>
              </p:nvSpPr>
              <p:spPr>
                <a:xfrm>
                  <a:off x="4886315" y="5052343"/>
                  <a:ext cx="14716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0D93CF-B2D8-4851-AA74-126BC5929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315" y="5052343"/>
                  <a:ext cx="1471631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E64F0B4-0EF6-400F-99E6-9FA1EB084B33}"/>
                    </a:ext>
                  </a:extLst>
                </p:cNvPr>
                <p:cNvSpPr/>
                <p:nvPr/>
              </p:nvSpPr>
              <p:spPr>
                <a:xfrm>
                  <a:off x="4876700" y="5605356"/>
                  <a:ext cx="1195584" cy="786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 ∝ </m:t>
                        </m:r>
                        <m:f>
                          <m:f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den>
                        </m:f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E64F0B4-0EF6-400F-99E6-9FA1EB084B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700" y="5605356"/>
                  <a:ext cx="1195584" cy="7862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375AE9-585D-4D6A-9A45-9F2DA74F4A0B}"/>
              </a:ext>
            </a:extLst>
          </p:cNvPr>
          <p:cNvCxnSpPr>
            <a:cxnSpLocks/>
          </p:cNvCxnSpPr>
          <p:nvPr/>
        </p:nvCxnSpPr>
        <p:spPr>
          <a:xfrm flipV="1">
            <a:off x="5114880" y="4208216"/>
            <a:ext cx="0" cy="25588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59AC36-ADF3-47B7-8EAF-466DE9B3570E}"/>
              </a:ext>
            </a:extLst>
          </p:cNvPr>
          <p:cNvCxnSpPr>
            <a:cxnSpLocks/>
          </p:cNvCxnSpPr>
          <p:nvPr/>
        </p:nvCxnSpPr>
        <p:spPr>
          <a:xfrm flipH="1" flipV="1">
            <a:off x="5114880" y="4208216"/>
            <a:ext cx="4029120" cy="269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3A43A7-E8E6-A446-7161-5BF932C8400F}"/>
                  </a:ext>
                </a:extLst>
              </p:cNvPr>
              <p:cNvSpPr txBox="1"/>
              <p:nvPr/>
            </p:nvSpPr>
            <p:spPr>
              <a:xfrm>
                <a:off x="139189" y="5669828"/>
                <a:ext cx="5065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𝑣𝑜𝑙𝑢𝑚𝑒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US" sz="1600" dirty="0"/>
                  <a:t> = Conductance * Pressure difference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3A43A7-E8E6-A446-7161-5BF932C84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9" y="5669828"/>
                <a:ext cx="5065861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584AE2-52C2-79C5-2FC7-FE6A753B580D}"/>
                  </a:ext>
                </a:extLst>
              </p:cNvPr>
              <p:cNvSpPr txBox="1"/>
              <p:nvPr/>
            </p:nvSpPr>
            <p:spPr>
              <a:xfrm>
                <a:off x="313509" y="6105148"/>
                <a:ext cx="4515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584AE2-52C2-79C5-2FC7-FE6A753B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9" y="6105148"/>
                <a:ext cx="45157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B7C75D8-644A-4614-DE0B-08F142AA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11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348164-5853-FA66-7908-961EC4EA92D1}"/>
              </a:ext>
            </a:extLst>
          </p:cNvPr>
          <p:cNvSpPr/>
          <p:nvPr/>
        </p:nvSpPr>
        <p:spPr>
          <a:xfrm>
            <a:off x="6561491" y="4698018"/>
            <a:ext cx="2582509" cy="2159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object&#10;&#10;Description automatically generated">
            <a:extLst>
              <a:ext uri="{FF2B5EF4-FFF2-40B4-BE49-F238E27FC236}">
                <a16:creationId xmlns:a16="http://schemas.microsoft.com/office/drawing/2014/main" id="{C2F5AAD7-41C9-58F5-DA08-E8A3601682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5068574"/>
            <a:ext cx="2334900" cy="161617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BB182A-5A32-8312-F31C-AAD6622B0EAD}"/>
              </a:ext>
            </a:extLst>
          </p:cNvPr>
          <p:cNvCxnSpPr>
            <a:cxnSpLocks/>
          </p:cNvCxnSpPr>
          <p:nvPr/>
        </p:nvCxnSpPr>
        <p:spPr>
          <a:xfrm>
            <a:off x="6931771" y="6105148"/>
            <a:ext cx="682200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409ECF-4332-E834-93A6-A10D2A0DAE18}"/>
              </a:ext>
            </a:extLst>
          </p:cNvPr>
          <p:cNvSpPr txBox="1"/>
          <p:nvPr/>
        </p:nvSpPr>
        <p:spPr>
          <a:xfrm>
            <a:off x="7771230" y="5655694"/>
            <a:ext cx="153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Diameter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4ED2A9-59B2-D142-3B78-6D23AF475AB1}"/>
              </a:ext>
            </a:extLst>
          </p:cNvPr>
          <p:cNvCxnSpPr>
            <a:cxnSpLocks/>
          </p:cNvCxnSpPr>
          <p:nvPr/>
        </p:nvCxnSpPr>
        <p:spPr>
          <a:xfrm flipV="1">
            <a:off x="6931771" y="4898385"/>
            <a:ext cx="1473505" cy="62978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0333AE-1C6F-6EDF-A124-1E64650404AB}"/>
              </a:ext>
            </a:extLst>
          </p:cNvPr>
          <p:cNvSpPr txBox="1"/>
          <p:nvPr/>
        </p:nvSpPr>
        <p:spPr>
          <a:xfrm rot="20172726">
            <a:off x="6939031" y="4792218"/>
            <a:ext cx="1353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Length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6A9223-4B12-AC7F-C0E9-97B5FBAFC5E8}"/>
              </a:ext>
            </a:extLst>
          </p:cNvPr>
          <p:cNvSpPr/>
          <p:nvPr/>
        </p:nvSpPr>
        <p:spPr>
          <a:xfrm>
            <a:off x="7613971" y="5241822"/>
            <a:ext cx="1530020" cy="161617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9FD573-B65A-4DF6-ADE5-14F576D85603}"/>
              </a:ext>
            </a:extLst>
          </p:cNvPr>
          <p:cNvSpPr/>
          <p:nvPr/>
        </p:nvSpPr>
        <p:spPr>
          <a:xfrm>
            <a:off x="520505" y="133974"/>
            <a:ext cx="8102990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Equation of resistance modification for two liquid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1351D0-E40C-408A-99AD-BF2A7FF55969}"/>
              </a:ext>
            </a:extLst>
          </p:cNvPr>
          <p:cNvGrpSpPr/>
          <p:nvPr/>
        </p:nvGrpSpPr>
        <p:grpSpPr>
          <a:xfrm>
            <a:off x="243049" y="1401227"/>
            <a:ext cx="4963795" cy="4600575"/>
            <a:chOff x="0" y="0"/>
            <a:chExt cx="4963886" cy="561258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B6F71D-82E2-4A8D-930A-B08C9DA892B8}"/>
                </a:ext>
              </a:extLst>
            </p:cNvPr>
            <p:cNvGrpSpPr/>
            <p:nvPr/>
          </p:nvGrpSpPr>
          <p:grpSpPr>
            <a:xfrm>
              <a:off x="159022" y="156232"/>
              <a:ext cx="4636409" cy="5376229"/>
              <a:chOff x="159022" y="156232"/>
              <a:chExt cx="4636409" cy="53762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2E56AD-5385-4B9C-A929-B08930004815}"/>
                  </a:ext>
                </a:extLst>
              </p:cNvPr>
              <p:cNvSpPr/>
              <p:nvPr/>
            </p:nvSpPr>
            <p:spPr>
              <a:xfrm>
                <a:off x="2350708" y="3169096"/>
                <a:ext cx="2358205" cy="128058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BD1A835F-DA29-4953-AA65-AAF749B78BC4}"/>
                  </a:ext>
                </a:extLst>
              </p:cNvPr>
              <p:cNvSpPr/>
              <p:nvPr/>
            </p:nvSpPr>
            <p:spPr>
              <a:xfrm>
                <a:off x="2117655" y="462012"/>
                <a:ext cx="914400" cy="1334793"/>
              </a:xfrm>
              <a:prstGeom prst="arc">
                <a:avLst>
                  <a:gd name="adj1" fmla="val 16200000"/>
                  <a:gd name="adj2" fmla="val 5314513"/>
                </a:avLst>
              </a:prstGeom>
              <a:solidFill>
                <a:srgbClr val="FF0000"/>
              </a:solidFill>
              <a:ln w="666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E9AC81-4AF5-417A-956D-B11B6043746D}"/>
                  </a:ext>
                </a:extLst>
              </p:cNvPr>
              <p:cNvSpPr/>
              <p:nvPr/>
            </p:nvSpPr>
            <p:spPr>
              <a:xfrm>
                <a:off x="1051313" y="461982"/>
                <a:ext cx="1570838" cy="133479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76CB4A7-80C8-43A2-9470-7D3EA9859E7F}"/>
                  </a:ext>
                </a:extLst>
              </p:cNvPr>
              <p:cNvCxnSpPr/>
              <p:nvPr/>
            </p:nvCxnSpPr>
            <p:spPr>
              <a:xfrm>
                <a:off x="1053336" y="461991"/>
                <a:ext cx="3657600" cy="0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4F000D4-E62D-4DB0-BEB9-E05C1AEA67B7}"/>
                  </a:ext>
                </a:extLst>
              </p:cNvPr>
              <p:cNvCxnSpPr/>
              <p:nvPr/>
            </p:nvCxnSpPr>
            <p:spPr>
              <a:xfrm>
                <a:off x="1053336" y="1796805"/>
                <a:ext cx="3657600" cy="0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316A57B-F53A-41F7-85F6-0EC6CABC73C7}"/>
                  </a:ext>
                </a:extLst>
              </p:cNvPr>
              <p:cNvCxnSpPr/>
              <p:nvPr/>
            </p:nvCxnSpPr>
            <p:spPr>
              <a:xfrm>
                <a:off x="1337124" y="859449"/>
                <a:ext cx="780531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5D65348F-AFBB-465B-AAF0-A30CFB6C3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124" y="1106442"/>
                <a:ext cx="1285028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3B31EF9-523E-4866-A09A-22F9EA495193}"/>
                  </a:ext>
                </a:extLst>
              </p:cNvPr>
              <p:cNvCxnSpPr/>
              <p:nvPr/>
            </p:nvCxnSpPr>
            <p:spPr>
              <a:xfrm>
                <a:off x="1337124" y="1374456"/>
                <a:ext cx="780531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4756B1F-535F-42E9-A3E0-68749148BE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46" y="461982"/>
                <a:ext cx="0" cy="644451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380BF2D-2ABB-4779-81B0-97CD1FDF9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867" y="2129766"/>
                <a:ext cx="1945165" cy="0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16">
                    <a:extLst>
                      <a:ext uri="{FF2B5EF4-FFF2-40B4-BE49-F238E27FC236}">
                        <a16:creationId xmlns:a16="http://schemas.microsoft.com/office/drawing/2014/main" id="{27AC710E-F900-4D17-B67F-3C2B978CF60B}"/>
                      </a:ext>
                    </a:extLst>
                  </p:cNvPr>
                  <p:cNvSpPr txBox="1"/>
                  <p:nvPr/>
                </p:nvSpPr>
                <p:spPr>
                  <a:xfrm>
                    <a:off x="1810073" y="492837"/>
                    <a:ext cx="1127125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just">
                      <a:lnSpc>
                        <a:spcPct val="200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sz="3200" b="1" i="0" baseline="-25000" smtClean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16">
                    <a:extLst>
                      <a:ext uri="{FF2B5EF4-FFF2-40B4-BE49-F238E27FC236}">
                        <a16:creationId xmlns:a16="http://schemas.microsoft.com/office/drawing/2014/main" id="{27AC710E-F900-4D17-B67F-3C2B978CF6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0073" y="492837"/>
                    <a:ext cx="1127125" cy="11461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17">
                    <a:extLst>
                      <a:ext uri="{FF2B5EF4-FFF2-40B4-BE49-F238E27FC236}">
                        <a16:creationId xmlns:a16="http://schemas.microsoft.com/office/drawing/2014/main" id="{F626C95B-65EC-4ECD-A02E-561C1C29E5C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6959" y="1604302"/>
                    <a:ext cx="1127125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𝑽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17">
                    <a:extLst>
                      <a:ext uri="{FF2B5EF4-FFF2-40B4-BE49-F238E27FC236}">
                        <a16:creationId xmlns:a16="http://schemas.microsoft.com/office/drawing/2014/main" id="{F626C95B-65EC-4ECD-A02E-561C1C29E5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6959" y="1604302"/>
                    <a:ext cx="1127125" cy="11461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18">
                    <a:extLst>
                      <a:ext uri="{FF2B5EF4-FFF2-40B4-BE49-F238E27FC236}">
                        <a16:creationId xmlns:a16="http://schemas.microsoft.com/office/drawing/2014/main" id="{EC8202FC-E6E3-4ACD-924B-75E14953911C}"/>
                      </a:ext>
                    </a:extLst>
                  </p:cNvPr>
                  <p:cNvSpPr txBox="1"/>
                  <p:nvPr/>
                </p:nvSpPr>
                <p:spPr>
                  <a:xfrm>
                    <a:off x="373622" y="467908"/>
                    <a:ext cx="1127125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𝒓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0" name="TextBox 18">
                    <a:extLst>
                      <a:ext uri="{FF2B5EF4-FFF2-40B4-BE49-F238E27FC236}">
                        <a16:creationId xmlns:a16="http://schemas.microsoft.com/office/drawing/2014/main" id="{EC8202FC-E6E3-4ACD-924B-75E149539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22" y="467908"/>
                    <a:ext cx="1127125" cy="11461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19">
                    <a:extLst>
                      <a:ext uri="{FF2B5EF4-FFF2-40B4-BE49-F238E27FC236}">
                        <a16:creationId xmlns:a16="http://schemas.microsoft.com/office/drawing/2014/main" id="{217FD35F-BFEA-430F-AC00-EE2A113056EF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51" y="2061210"/>
                    <a:ext cx="1127125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1" name="TextBox 19">
                    <a:extLst>
                      <a:ext uri="{FF2B5EF4-FFF2-40B4-BE49-F238E27FC236}">
                        <a16:creationId xmlns:a16="http://schemas.microsoft.com/office/drawing/2014/main" id="{217FD35F-BFEA-430F-AC00-EE2A113056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651" y="2061210"/>
                    <a:ext cx="1127125" cy="11461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F4886192-4F4E-4D5B-AFAC-3235E2256EF2}"/>
                  </a:ext>
                </a:extLst>
              </p:cNvPr>
              <p:cNvSpPr/>
              <p:nvPr/>
            </p:nvSpPr>
            <p:spPr>
              <a:xfrm>
                <a:off x="2115632" y="3145953"/>
                <a:ext cx="914400" cy="1334793"/>
              </a:xfrm>
              <a:prstGeom prst="arc">
                <a:avLst>
                  <a:gd name="adj1" fmla="val 16200000"/>
                  <a:gd name="adj2" fmla="val 5314513"/>
                </a:avLst>
              </a:prstGeom>
              <a:solidFill>
                <a:srgbClr val="FF0000"/>
              </a:solidFill>
              <a:ln w="666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CFB8E7C-B5DE-4107-829C-8203B48282D4}"/>
                  </a:ext>
                </a:extLst>
              </p:cNvPr>
              <p:cNvSpPr/>
              <p:nvPr/>
            </p:nvSpPr>
            <p:spPr>
              <a:xfrm>
                <a:off x="1049290" y="3145923"/>
                <a:ext cx="1570838" cy="133479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F7CA2D-9E1D-487D-BD07-F9E0CCAB5BCF}"/>
                  </a:ext>
                </a:extLst>
              </p:cNvPr>
              <p:cNvCxnSpPr/>
              <p:nvPr/>
            </p:nvCxnSpPr>
            <p:spPr>
              <a:xfrm>
                <a:off x="1051313" y="3145932"/>
                <a:ext cx="3657600" cy="0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B903BDA-4CFF-4FBD-9FD0-BCEF1580D538}"/>
                  </a:ext>
                </a:extLst>
              </p:cNvPr>
              <p:cNvCxnSpPr/>
              <p:nvPr/>
            </p:nvCxnSpPr>
            <p:spPr>
              <a:xfrm>
                <a:off x="1051313" y="4480746"/>
                <a:ext cx="3657600" cy="0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411B54D-E85E-47ED-BCF5-4B7096847AD1}"/>
                  </a:ext>
                </a:extLst>
              </p:cNvPr>
              <p:cNvCxnSpPr/>
              <p:nvPr/>
            </p:nvCxnSpPr>
            <p:spPr>
              <a:xfrm>
                <a:off x="1335101" y="3543390"/>
                <a:ext cx="780531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1B628A8-7749-40E8-8C8C-C5123B4F68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5101" y="3790383"/>
                <a:ext cx="1285028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5674432-1DBE-4FB6-A0DA-73782776BD71}"/>
                  </a:ext>
                </a:extLst>
              </p:cNvPr>
              <p:cNvCxnSpPr/>
              <p:nvPr/>
            </p:nvCxnSpPr>
            <p:spPr>
              <a:xfrm>
                <a:off x="1335101" y="4058397"/>
                <a:ext cx="780531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77CDE14-102E-42FC-A660-7E00A02D84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23" y="3145923"/>
                <a:ext cx="0" cy="644451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C7B6684-A2AD-4372-AAA8-C15F6F887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290" y="4745389"/>
                <a:ext cx="1980742" cy="0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29">
                    <a:extLst>
                      <a:ext uri="{FF2B5EF4-FFF2-40B4-BE49-F238E27FC236}">
                        <a16:creationId xmlns:a16="http://schemas.microsoft.com/office/drawing/2014/main" id="{F94BC4CC-0CE4-494C-A998-6D69B10ED59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8050" y="3250137"/>
                    <a:ext cx="1570990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sz="3200" b="1" i="0" kern="1200" baseline="-2500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1" name="TextBox 29">
                    <a:extLst>
                      <a:ext uri="{FF2B5EF4-FFF2-40B4-BE49-F238E27FC236}">
                        <a16:creationId xmlns:a16="http://schemas.microsoft.com/office/drawing/2014/main" id="{F94BC4CC-0CE4-494C-A998-6D69B10ED5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8050" y="3250137"/>
                    <a:ext cx="1570990" cy="11461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30">
                    <a:extLst>
                      <a:ext uri="{FF2B5EF4-FFF2-40B4-BE49-F238E27FC236}">
                        <a16:creationId xmlns:a16="http://schemas.microsoft.com/office/drawing/2014/main" id="{275BC91D-4220-4061-B957-875884A6DF35}"/>
                      </a:ext>
                    </a:extLst>
                  </p:cNvPr>
                  <p:cNvSpPr txBox="1"/>
                  <p:nvPr/>
                </p:nvSpPr>
                <p:spPr>
                  <a:xfrm>
                    <a:off x="1957837" y="4285373"/>
                    <a:ext cx="1127125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𝑽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30">
                    <a:extLst>
                      <a:ext uri="{FF2B5EF4-FFF2-40B4-BE49-F238E27FC236}">
                        <a16:creationId xmlns:a16="http://schemas.microsoft.com/office/drawing/2014/main" id="{275BC91D-4220-4061-B957-875884A6DF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7837" y="4285373"/>
                    <a:ext cx="1127125" cy="11461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31">
                    <a:extLst>
                      <a:ext uri="{FF2B5EF4-FFF2-40B4-BE49-F238E27FC236}">
                        <a16:creationId xmlns:a16="http://schemas.microsoft.com/office/drawing/2014/main" id="{F662EE47-E133-4629-9625-19D0018FFC9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67" y="4386286"/>
                    <a:ext cx="924560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lang="en-US" sz="3200" b="1" kern="1200" baseline="-25000"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73" name="TextBox 31">
                    <a:extLst>
                      <a:ext uri="{FF2B5EF4-FFF2-40B4-BE49-F238E27FC236}">
                        <a16:creationId xmlns:a16="http://schemas.microsoft.com/office/drawing/2014/main" id="{F662EE47-E133-4629-9625-19D0018FFC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867" y="4386286"/>
                    <a:ext cx="924560" cy="11461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32">
                <a:extLst>
                  <a:ext uri="{FF2B5EF4-FFF2-40B4-BE49-F238E27FC236}">
                    <a16:creationId xmlns:a16="http://schemas.microsoft.com/office/drawing/2014/main" id="{B2E66AC3-B58F-4FDE-9AB0-31D89667B783}"/>
                  </a:ext>
                </a:extLst>
              </p:cNvPr>
              <p:cNvSpPr txBox="1"/>
              <p:nvPr/>
            </p:nvSpPr>
            <p:spPr>
              <a:xfrm>
                <a:off x="240907" y="156232"/>
                <a:ext cx="1127760" cy="1185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b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a)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  <p:sp>
            <p:nvSpPr>
              <p:cNvPr id="75" name="TextBox 33">
                <a:extLst>
                  <a:ext uri="{FF2B5EF4-FFF2-40B4-BE49-F238E27FC236}">
                    <a16:creationId xmlns:a16="http://schemas.microsoft.com/office/drawing/2014/main" id="{90F64B75-666A-4DE1-80E6-3C052B1B4E3C}"/>
                  </a:ext>
                </a:extLst>
              </p:cNvPr>
              <p:cNvSpPr txBox="1"/>
              <p:nvPr/>
            </p:nvSpPr>
            <p:spPr>
              <a:xfrm>
                <a:off x="159022" y="2803304"/>
                <a:ext cx="1127760" cy="11855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b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b)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11BDA5B-D1B4-44D3-B6CD-836D106CFA76}"/>
                  </a:ext>
                </a:extLst>
              </p:cNvPr>
              <p:cNvCxnSpPr/>
              <p:nvPr/>
            </p:nvCxnSpPr>
            <p:spPr>
              <a:xfrm>
                <a:off x="3030032" y="977889"/>
                <a:ext cx="0" cy="1426579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D7F5F7F-52BC-4A57-9BA1-DB5B08CC7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5643" y="3769744"/>
                <a:ext cx="0" cy="1268032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42">
                    <a:extLst>
                      <a:ext uri="{FF2B5EF4-FFF2-40B4-BE49-F238E27FC236}">
                        <a16:creationId xmlns:a16="http://schemas.microsoft.com/office/drawing/2014/main" id="{076AA6B8-F116-45D7-ADC2-3C541F4B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9040" y="4380320"/>
                    <a:ext cx="1416391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𝒍</m:t>
                          </m:r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lang="en-US" sz="3200" b="1" kern="1200" baseline="-25000"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78" name="TextBox 42">
                    <a:extLst>
                      <a:ext uri="{FF2B5EF4-FFF2-40B4-BE49-F238E27FC236}">
                        <a16:creationId xmlns:a16="http://schemas.microsoft.com/office/drawing/2014/main" id="{076AA6B8-F116-45D7-ADC2-3C541F4BC0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9040" y="4380320"/>
                    <a:ext cx="1416391" cy="11461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4A95A4A4-2718-4714-9F1A-4A2CBD272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913" y="4745389"/>
                <a:ext cx="1537000" cy="0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46">
                    <a:extLst>
                      <a:ext uri="{FF2B5EF4-FFF2-40B4-BE49-F238E27FC236}">
                        <a16:creationId xmlns:a16="http://schemas.microsoft.com/office/drawing/2014/main" id="{4BA6CD00-397E-4F21-9208-2C5C7FAA4201}"/>
                      </a:ext>
                    </a:extLst>
                  </p:cNvPr>
                  <p:cNvSpPr txBox="1"/>
                  <p:nvPr/>
                </p:nvSpPr>
                <p:spPr>
                  <a:xfrm>
                    <a:off x="3030714" y="3112874"/>
                    <a:ext cx="1501140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sz="3200" b="1" kern="1200" baseline="-250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46">
                    <a:extLst>
                      <a:ext uri="{FF2B5EF4-FFF2-40B4-BE49-F238E27FC236}">
                        <a16:creationId xmlns:a16="http://schemas.microsoft.com/office/drawing/2014/main" id="{4BA6CD00-397E-4F21-9208-2C5C7FAA4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0714" y="3112874"/>
                    <a:ext cx="1501140" cy="114617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47">
                    <a:extLst>
                      <a:ext uri="{FF2B5EF4-FFF2-40B4-BE49-F238E27FC236}">
                        <a16:creationId xmlns:a16="http://schemas.microsoft.com/office/drawing/2014/main" id="{BDB546C5-90F5-4C90-9D17-5FB1B0F11B3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75" y="3168748"/>
                    <a:ext cx="1127760" cy="11461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kern="12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𝒓</m:t>
                          </m:r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47">
                    <a:extLst>
                      <a:ext uri="{FF2B5EF4-FFF2-40B4-BE49-F238E27FC236}">
                        <a16:creationId xmlns:a16="http://schemas.microsoft.com/office/drawing/2014/main" id="{BDB546C5-90F5-4C90-9D17-5FB1B0F11B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675" y="3168748"/>
                    <a:ext cx="1127760" cy="11461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3A1B7D-9864-49C7-BA7E-66075A1FD07F}"/>
                </a:ext>
              </a:extLst>
            </p:cNvPr>
            <p:cNvSpPr/>
            <p:nvPr/>
          </p:nvSpPr>
          <p:spPr>
            <a:xfrm>
              <a:off x="0" y="0"/>
              <a:ext cx="4963886" cy="5612581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17E0EC8-A785-40C0-8826-BF645018EBFB}"/>
                  </a:ext>
                </a:extLst>
              </p:cNvPr>
              <p:cNvSpPr/>
              <p:nvPr/>
            </p:nvSpPr>
            <p:spPr>
              <a:xfrm>
                <a:off x="6090479" y="3620549"/>
                <a:ext cx="3191002" cy="763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8(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17E0EC8-A785-40C0-8826-BF645018E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479" y="3620549"/>
                <a:ext cx="3191002" cy="7632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6E2DDE8-0D19-4682-8718-312A06DBBC76}"/>
                  </a:ext>
                </a:extLst>
              </p:cNvPr>
              <p:cNvSpPr/>
              <p:nvPr/>
            </p:nvSpPr>
            <p:spPr>
              <a:xfrm>
                <a:off x="6182053" y="2347158"/>
                <a:ext cx="1246431" cy="693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6E2DDE8-0D19-4682-8718-312A06DB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53" y="2347158"/>
                <a:ext cx="1246431" cy="693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A622ED4-33AD-45A6-88FB-3D8EC3BD4A69}"/>
                  </a:ext>
                </a:extLst>
              </p:cNvPr>
              <p:cNvSpPr/>
              <p:nvPr/>
            </p:nvSpPr>
            <p:spPr>
              <a:xfrm>
                <a:off x="6134847" y="1292027"/>
                <a:ext cx="1709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A622ED4-33AD-45A6-88FB-3D8EC3BD4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47" y="1292027"/>
                <a:ext cx="1709122" cy="461665"/>
              </a:xfrm>
              <a:prstGeom prst="rect">
                <a:avLst/>
              </a:prstGeom>
              <a:blipFill>
                <a:blip r:embed="rId1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Curved Up 85">
            <a:extLst>
              <a:ext uri="{FF2B5EF4-FFF2-40B4-BE49-F238E27FC236}">
                <a16:creationId xmlns:a16="http://schemas.microsoft.com/office/drawing/2014/main" id="{318FB037-4082-4A47-878D-AB97FF46E1EB}"/>
              </a:ext>
            </a:extLst>
          </p:cNvPr>
          <p:cNvSpPr/>
          <p:nvPr/>
        </p:nvSpPr>
        <p:spPr>
          <a:xfrm rot="5400000">
            <a:off x="5123351" y="3133471"/>
            <a:ext cx="1562425" cy="5549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15F20C7-18BC-45B4-8535-EE932DF4E496}"/>
                  </a:ext>
                </a:extLst>
              </p:cNvPr>
              <p:cNvSpPr/>
              <p:nvPr/>
            </p:nvSpPr>
            <p:spPr>
              <a:xfrm>
                <a:off x="5413192" y="4724096"/>
                <a:ext cx="207236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viscosity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15F20C7-18BC-45B4-8535-EE932DF4E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192" y="4724096"/>
                <a:ext cx="2072362" cy="381515"/>
              </a:xfrm>
              <a:prstGeom prst="rect">
                <a:avLst/>
              </a:prstGeom>
              <a:blipFill>
                <a:blip r:embed="rId1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EA80ED-D7F9-48B7-AF26-EF49AB750285}"/>
                  </a:ext>
                </a:extLst>
              </p:cNvPr>
              <p:cNvSpPr/>
              <p:nvPr/>
            </p:nvSpPr>
            <p:spPr>
              <a:xfrm>
                <a:off x="5413192" y="5132434"/>
                <a:ext cx="36309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=length occupied by invading fluid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EA80ED-D7F9-48B7-AF26-EF49AB750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192" y="5132434"/>
                <a:ext cx="3630994" cy="369332"/>
              </a:xfrm>
              <a:prstGeom prst="rect">
                <a:avLst/>
              </a:prstGeom>
              <a:blipFill>
                <a:blip r:embed="rId16"/>
                <a:stretch>
                  <a:fillRect t="-9836" r="-5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C81F4E9-4D47-4BB6-A0DB-A1D82DEE8C35}"/>
                  </a:ext>
                </a:extLst>
              </p:cNvPr>
              <p:cNvSpPr/>
              <p:nvPr/>
            </p:nvSpPr>
            <p:spPr>
              <a:xfrm>
                <a:off x="5413192" y="5539046"/>
                <a:ext cx="36309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=length occupied by defending fluid</a:t>
                </a: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C81F4E9-4D47-4BB6-A0DB-A1D82DEE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192" y="5539046"/>
                <a:ext cx="3630994" cy="646331"/>
              </a:xfrm>
              <a:prstGeom prst="rect">
                <a:avLst/>
              </a:prstGeom>
              <a:blipFill>
                <a:blip r:embed="rId17"/>
                <a:stretch>
                  <a:fillRect l="-151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07668-B141-B072-BAB2-83C06AF0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12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A7A4BB-3A31-4924-4514-A1A8291BAAD1}"/>
              </a:ext>
            </a:extLst>
          </p:cNvPr>
          <p:cNvSpPr/>
          <p:nvPr/>
        </p:nvSpPr>
        <p:spPr>
          <a:xfrm>
            <a:off x="8664790" y="2871886"/>
            <a:ext cx="492369" cy="556186"/>
          </a:xfrm>
          <a:prstGeom prst="ellipse">
            <a:avLst/>
          </a:prstGeom>
          <a:solidFill>
            <a:srgbClr val="FFFF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78D5D-4244-6917-E4AC-2311E1CCFB75}"/>
                  </a:ext>
                </a:extLst>
              </p:cNvPr>
              <p:cNvSpPr txBox="1"/>
              <p:nvPr/>
            </p:nvSpPr>
            <p:spPr>
              <a:xfrm>
                <a:off x="6238289" y="3130585"/>
                <a:ext cx="2115259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78D5D-4244-6917-E4AC-2311E1CC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289" y="3130585"/>
                <a:ext cx="2115259" cy="405496"/>
              </a:xfrm>
              <a:prstGeom prst="rect">
                <a:avLst/>
              </a:prstGeom>
              <a:blipFill>
                <a:blip r:embed="rId18"/>
                <a:stretch>
                  <a:fillRect l="-4035" t="-3030" r="-605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4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F27BE-FF64-4C6D-A68C-B9AE1F2D9B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5" y="2597950"/>
            <a:ext cx="2513758" cy="2498933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8FD4A3A-C937-4A02-B487-2679C7BBE3B2}"/>
              </a:ext>
            </a:extLst>
          </p:cNvPr>
          <p:cNvGrpSpPr/>
          <p:nvPr/>
        </p:nvGrpSpPr>
        <p:grpSpPr>
          <a:xfrm>
            <a:off x="3137095" y="1308295"/>
            <a:ext cx="5908432" cy="5400556"/>
            <a:chOff x="0" y="0"/>
            <a:chExt cx="5539704" cy="47697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D38532-374A-49E4-A3B3-F32674F9869E}"/>
                </a:ext>
              </a:extLst>
            </p:cNvPr>
            <p:cNvGrpSpPr/>
            <p:nvPr/>
          </p:nvGrpSpPr>
          <p:grpSpPr>
            <a:xfrm>
              <a:off x="0" y="0"/>
              <a:ext cx="5539704" cy="4769708"/>
              <a:chOff x="0" y="0"/>
              <a:chExt cx="5539704" cy="476970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E54DF2B-DB95-405C-80E2-3824C1B2B004}"/>
                  </a:ext>
                </a:extLst>
              </p:cNvPr>
              <p:cNvGrpSpPr/>
              <p:nvPr/>
            </p:nvGrpSpPr>
            <p:grpSpPr>
              <a:xfrm rot="16200000">
                <a:off x="3435680" y="3897639"/>
                <a:ext cx="1267900" cy="106274"/>
                <a:chOff x="3435676" y="3897633"/>
                <a:chExt cx="1267900" cy="106274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F37083A1-8405-428B-88BE-08E5757BD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5676" y="3951901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0428E46-0246-4961-B65B-3A4C2F480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114" y="3938334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8D436B9-1509-4D01-B80E-9D2C0277F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8521" y="3897634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44A14024-43D7-4CF1-8A35-195F1D4C4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65066" y="3901253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9806A6A-D42B-471F-9A78-15F87F3B0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01613" y="3897634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0365BC2B-3AA7-46A6-B011-0EE8828AC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0696" y="3898763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E9F6EF9F-C2A2-4A9D-B5CD-5C2C29C67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8187" y="3897634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B2C773B7-F1EA-4432-8DED-922D2F2BE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8987" y="3898763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D34BD4AD-078B-493A-8662-2731C17A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1633" y="389763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4D7342EA-4E15-4F49-A89C-AECF21287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6985" y="3898762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9151CCAE-4807-468F-8039-26FC34C8E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6434" y="3950543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E91246-768B-4F85-88B5-BA7A9B678EC5}"/>
                  </a:ext>
                </a:extLst>
              </p:cNvPr>
              <p:cNvGrpSpPr/>
              <p:nvPr/>
            </p:nvGrpSpPr>
            <p:grpSpPr>
              <a:xfrm rot="16200000">
                <a:off x="3435228" y="2363593"/>
                <a:ext cx="1267900" cy="106274"/>
                <a:chOff x="3435224" y="2363587"/>
                <a:chExt cx="1267900" cy="106274"/>
              </a:xfrm>
            </p:grpSpPr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67615DD-FEBF-44FE-B50E-22EBB109D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5224" y="2417855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17B3D08A-A9C1-4D42-A08A-BAA701082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662" y="2404288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73C9716A-52E2-4275-B819-B69719273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8069" y="2363588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F14C123A-C486-49FF-BB57-C976D9BF7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64614" y="2367207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B1BB9D-3A9F-4FC4-9796-820AF7279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01161" y="2363588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D8BBD3FE-813E-4E00-91B2-B7FEEC1E3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0244" y="2364717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69A48022-5ACD-46CF-A545-F864EAA01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7735" y="2363588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001FA27A-34A2-4998-943A-621431CA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8535" y="2364717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4F45FDCF-BFF7-4F7A-9030-8B34EF2C0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1181" y="2363587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4A97E073-BD94-40C3-8507-1356087CC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6533" y="2364716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FB188232-E585-479E-85D5-7BE9DB741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5982" y="2416497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1B5CFA-E1B8-4AD7-B7D0-232DCA168C92}"/>
                  </a:ext>
                </a:extLst>
              </p:cNvPr>
              <p:cNvGrpSpPr/>
              <p:nvPr/>
            </p:nvGrpSpPr>
            <p:grpSpPr>
              <a:xfrm rot="16200000">
                <a:off x="2174317" y="2319680"/>
                <a:ext cx="1267900" cy="106274"/>
                <a:chOff x="2174311" y="2319674"/>
                <a:chExt cx="1267900" cy="106274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172CE500-088B-42DC-9B47-467F6581E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4311" y="2373942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4FC5BEF-66D0-484D-8F5A-445DDF071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5749" y="2360375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149ECBC3-CBA5-474B-879F-35B347137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7156" y="2319675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F94C8936-F08C-423A-9DE6-685F11C29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3701" y="2323294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E108C74A-CDAA-4F66-8717-EF1F8B0AF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0248" y="2319675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4F89E78-E81D-4DD0-BC09-4BDA3AFF3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9331" y="2320804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EFF709DE-9006-46D1-9E78-BD9CFFCE5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6822" y="2319675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5573179-180A-4443-809B-65EF0ED3E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7622" y="2320804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F5175DBA-75C6-4C29-B353-7B745CAC0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0268" y="2319674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A75CA206-19D1-4CF3-84F4-805905D03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5620" y="2320803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4830A3ED-478B-44B2-9CAA-8ED7252D1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5069" y="2372584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D075558-9A90-446C-90A7-F57B89B2626F}"/>
                  </a:ext>
                </a:extLst>
              </p:cNvPr>
              <p:cNvGrpSpPr/>
              <p:nvPr/>
            </p:nvGrpSpPr>
            <p:grpSpPr>
              <a:xfrm rot="16200000">
                <a:off x="884198" y="2337356"/>
                <a:ext cx="1267900" cy="106274"/>
                <a:chOff x="884192" y="2337350"/>
                <a:chExt cx="1267900" cy="10627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374980B-A575-4A1A-B0E0-0EAF2451F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4192" y="239161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7939444-6AF5-4E37-9E34-F00509821C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5630" y="2378051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78884C79-946E-4D8B-A881-EE6E13CB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7037" y="2337351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AC189F69-EE5B-4029-A6F5-3874EB9B6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3582" y="2340970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B35076A4-14B2-4B26-913B-6136900E7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50129" y="233735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0CE0A55-7912-4C6D-AB99-1B4E92BEC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9212" y="233848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CCBC5C7-2921-4224-A210-843F52286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6703" y="233735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24DEDBDC-09CA-4EF1-8834-D8E020017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7503" y="233848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808B7CA-8C46-4623-A3BE-4D4AC6A0C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10149" y="233735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AC923EF3-94FF-4E9D-BA1E-163029BA0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5501" y="2338479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C56EA31-9CA3-4963-A0AA-7BA9BC75A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4950" y="239026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CC20FF3-9A5A-4E03-8FC7-6446F947C81E}"/>
                  </a:ext>
                </a:extLst>
              </p:cNvPr>
              <p:cNvGrpSpPr/>
              <p:nvPr/>
            </p:nvGrpSpPr>
            <p:grpSpPr>
              <a:xfrm rot="16200000">
                <a:off x="904322" y="3853725"/>
                <a:ext cx="1267900" cy="106274"/>
                <a:chOff x="904316" y="3853719"/>
                <a:chExt cx="1267900" cy="10627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DE752A6D-AA43-4639-893C-A2A777AE5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316" y="3907987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7C3433A-0A65-418F-ACBB-F4720CF05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5754" y="3894420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F8226E5-8F6A-4264-A79B-5FF4CD575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161" y="3853720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B07799F-9671-49F0-AA0B-26B40C0B3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3706" y="3857339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AB9B332-DBAB-49A5-A1D0-4A8F6016A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0253" y="385372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A7C3CD2-EA8B-49E1-92DB-0499FBEBD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9336" y="3854849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885FCE04-CD07-4634-B32D-7C8FF1688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46827" y="385372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71AF5B09-04A6-4676-92CF-59D980123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627" y="3854849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9529AAFB-1C84-448F-8A65-0E5B4E83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0273" y="3853719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01C05F1C-E8C7-4E4E-9ADE-ECCB22B78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625" y="3854848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A54834E7-C935-4D1E-B1CC-D1622CFC5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5074" y="3906629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1BB7096-3F07-48B7-BD4B-170426740659}"/>
                  </a:ext>
                </a:extLst>
              </p:cNvPr>
              <p:cNvGrpSpPr/>
              <p:nvPr/>
            </p:nvGrpSpPr>
            <p:grpSpPr>
              <a:xfrm rot="16200000">
                <a:off x="2169550" y="3832140"/>
                <a:ext cx="1267900" cy="106274"/>
                <a:chOff x="2169544" y="3832134"/>
                <a:chExt cx="1267900" cy="10627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87ABE4E9-8A3D-4C23-AB40-8E730345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9544" y="3886402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2EC3D51-E7F6-4775-BBBA-CC4DF370B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982" y="3872835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B479D9B2-7455-468F-A088-052C80690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2389" y="3832135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A1804BDE-526D-4A73-85F8-DAB34A5E5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934" y="3835754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2102DD4-10E2-4B7D-B2F4-D810B5CC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5481" y="3832135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514883C-7063-4158-877E-4A05DF636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4564" y="3833264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8F05EB51-6862-4D28-B631-E76B1F8B3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2055" y="3832135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0E6F8E2-8E42-49DD-B6B8-5A06A6DD5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2855" y="3833264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B9FED6C0-F3C7-4E08-89D1-3A059BBC9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5501" y="3832134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094C47E9-5DB5-4128-B069-E1A90646A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0853" y="3833263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1FB230C3-B617-4A46-A6D9-FA3E546ED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0302" y="3885044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C877E49-34C3-445B-A9E7-289D95CD89C7}"/>
                  </a:ext>
                </a:extLst>
              </p:cNvPr>
              <p:cNvGrpSpPr/>
              <p:nvPr/>
            </p:nvGrpSpPr>
            <p:grpSpPr>
              <a:xfrm rot="16200000">
                <a:off x="3435230" y="916134"/>
                <a:ext cx="1267900" cy="106274"/>
                <a:chOff x="3435224" y="916128"/>
                <a:chExt cx="1267900" cy="106274"/>
              </a:xfrm>
            </p:grpSpPr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0B62FC0A-DC46-4150-8A8C-E07BD766B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5224" y="970396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26DC0917-87A1-4E83-819E-5D1B1A1CF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662" y="956829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670141E-79FE-4518-ABA7-F1B04538F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8069" y="916129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38E1DD6B-0057-4C88-A7DF-C7CF57B9C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64614" y="919748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0A9CAF8-9C59-4D7C-8D11-70C25E7AC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01161" y="916129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F44CF95D-C5DB-4E2B-80F9-5435C3E1F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0244" y="917258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4E1C7683-93B0-43E8-9C09-6A9EC71C9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7735" y="916129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9FFB2A4-BC48-47E8-9F11-12FA509A2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8535" y="917258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056B97E-79F1-48F9-8713-000907DE0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1181" y="916128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92D798D-B354-4998-BC02-92F01A6DC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6533" y="917257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25BA9D4-72DD-48C8-8DA6-FC2FEED25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5982" y="96903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6BF5D28-890A-4387-A1D9-C878ADA2D65D}"/>
                  </a:ext>
                </a:extLst>
              </p:cNvPr>
              <p:cNvGrpSpPr/>
              <p:nvPr/>
            </p:nvGrpSpPr>
            <p:grpSpPr>
              <a:xfrm rot="16200000">
                <a:off x="2169098" y="877017"/>
                <a:ext cx="1267900" cy="106274"/>
                <a:chOff x="2169092" y="877011"/>
                <a:chExt cx="1267900" cy="10627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F0981726-A24C-42F7-AE6D-8D1DD00EA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9092" y="931279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4AC2A7F4-9ECE-4FB7-8BA9-FB1D6465A8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530" y="917712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581B350-814C-4D65-BA81-A544C2DB2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1937" y="877012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AFE0DF9-20E1-45D1-A70A-56A94A968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8482" y="880631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9F881914-4DB5-4285-A011-9A9DB1BE4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5029" y="87701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36BE0A38-7AE1-4BFA-9B36-72A563DD2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4112" y="878141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CEC0254B-6D2A-4D3E-87D9-337307109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1603" y="87701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7704112-82B0-447F-87C5-FC91D8FEA3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2403" y="878141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B7107917-9D0A-49C4-90D8-B1B30FDBDD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5049" y="87701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30AC795-5FCE-4B56-9FB2-FBD608892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0401" y="878140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49D4087-B3D6-4944-B9BD-2408FFF81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9850" y="929921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88188C0-3025-4FE7-B752-31F9640C7631}"/>
                  </a:ext>
                </a:extLst>
              </p:cNvPr>
              <p:cNvGrpSpPr/>
              <p:nvPr/>
            </p:nvGrpSpPr>
            <p:grpSpPr>
              <a:xfrm rot="16200000">
                <a:off x="891661" y="877016"/>
                <a:ext cx="1267900" cy="106274"/>
                <a:chOff x="891655" y="877010"/>
                <a:chExt cx="1267900" cy="106274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A9ACCD7-A654-4131-8EA5-3CE558EB1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655" y="93127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ABAE942-07C1-434D-8F32-A9CFCD7A7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3093" y="917711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8B4971C5-2D9C-452D-A6BC-1066293E83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84500" y="877011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46D9AEC-0A47-4720-A790-40A9809F4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1045" y="880630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BA7E548-305D-4F75-876E-F11EED3ED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57592" y="87701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F5C09A09-6738-477C-B0A8-6C1872BD4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6675" y="87814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6F7F5E0-686B-41AF-ACC0-B9E114C3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4166" y="87701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2A701B9-D164-43C3-8703-529F2BF47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4966" y="87814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0A7FEBF-7E43-440B-B563-9EDB9772D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17612" y="87701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904FF7A5-A05B-4509-970B-A96C871A2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2964" y="878139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2A5A484-74C6-416D-9534-359004C73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2413" y="92992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9DD14CE-6875-415E-A522-3A3F909C80EB}"/>
                  </a:ext>
                </a:extLst>
              </p:cNvPr>
              <p:cNvGrpSpPr/>
              <p:nvPr/>
            </p:nvGrpSpPr>
            <p:grpSpPr>
              <a:xfrm>
                <a:off x="1555266" y="1597982"/>
                <a:ext cx="1267900" cy="106274"/>
                <a:chOff x="1555266" y="1597982"/>
                <a:chExt cx="1267900" cy="106274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99B5799-3252-4F68-8818-E90C82892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5266" y="165225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AAC21BC-DEF3-4D1B-AEC7-B83BF11D3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6704" y="1638683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FE5E6C23-EF8F-4691-8C40-8C272C07B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111" y="1597983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140A74A-D746-4607-A0AC-4A99C968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656" y="1601602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2E0D445-742B-42E7-A31C-8F517FCB6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203" y="159798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86DC67C-0828-46C1-A89B-48E32EE27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0286" y="159911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97DE615-D0ED-4BA6-94D2-D6DA72F25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7777" y="159798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0A272EFF-6229-416C-A5F5-9E2928E72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8577" y="159911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DCA52D8-EEE6-4D91-8358-AB34B42D8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81223" y="159798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94A7CFD-94DF-4F28-A18F-ADDD2A765D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6575" y="1599111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B337AA-78D7-446C-A027-EED58DA3E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4" y="1650892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E13151-CA27-434D-BE5C-C2C66FF526EE}"/>
                  </a:ext>
                </a:extLst>
              </p:cNvPr>
              <p:cNvGrpSpPr/>
              <p:nvPr/>
            </p:nvGrpSpPr>
            <p:grpSpPr>
              <a:xfrm>
                <a:off x="2813790" y="1599111"/>
                <a:ext cx="1267900" cy="106274"/>
                <a:chOff x="2813790" y="1599111"/>
                <a:chExt cx="1267900" cy="106274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16AA179-DF1B-429D-AFDB-8FCE371C2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3790" y="1653379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7E63D3A-DB14-48B7-A758-4D902A565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5228" y="1639812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0CABF54-2BF9-4761-B355-2D7DECAA4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6635" y="1599112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CADBA0A-A61C-4C61-B470-2A2A0BF00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3180" y="1602731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FE2AFA9-D824-4B5B-B2EC-4C69EF1B5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79727" y="159911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B0BE19B-D0DB-464E-AC7E-76375AE54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8810" y="1600241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2219DF9-B50D-42E6-A7BA-9EB1BD24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56301" y="159911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6FB559-32B9-4EDE-B476-5903E03B5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87101" y="1600241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945C00C-D449-4930-AAC0-612E05B7B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39747" y="159911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535F46E-4E69-4577-B1F4-3438CB65A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5099" y="1600240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F8EF937-8DFF-4AC2-BB7A-6E0C155B8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4548" y="1652021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61D12E3-D66B-40A6-9258-09DFF98F41CA}"/>
                  </a:ext>
                </a:extLst>
              </p:cNvPr>
              <p:cNvGrpSpPr/>
              <p:nvPr/>
            </p:nvGrpSpPr>
            <p:grpSpPr>
              <a:xfrm>
                <a:off x="4136385" y="1597982"/>
                <a:ext cx="1267900" cy="106274"/>
                <a:chOff x="4136385" y="1597982"/>
                <a:chExt cx="1267900" cy="10627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121FF45-D635-47CE-AEF2-FE46D762E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6385" y="165225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AC7FE977-9639-47E9-B095-1C2F856B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7823" y="1638683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A55B84E-1004-4EE9-8EA9-3B29A3D5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230" y="1597983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6496319-64F0-4EAC-9FED-8801006FA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5775" y="1601602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FB29EB0-6F41-4764-AFA8-4B10A8566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2322" y="159798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232FBEF9-A6A6-46C2-BDF6-761C95991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31405" y="159911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B2946A7-6D3E-4D6C-94BB-8F58EB60A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78896" y="159798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972FDB4-C31F-473B-9994-74AB5F5DF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9696" y="159911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F08B90E-3EAC-4906-8B2B-32B52EAB1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62342" y="159798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5FBE9A9-E473-4ADE-A386-704171BD9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7694" y="1599111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03370ACB-B5A1-481A-9605-7C6F17919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27143" y="1650892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278B044-F81E-4607-97DE-1ED7308D622C}"/>
                  </a:ext>
                </a:extLst>
              </p:cNvPr>
              <p:cNvGrpSpPr/>
              <p:nvPr/>
            </p:nvGrpSpPr>
            <p:grpSpPr>
              <a:xfrm>
                <a:off x="191653" y="1607130"/>
                <a:ext cx="1267900" cy="106274"/>
                <a:chOff x="191653" y="1607130"/>
                <a:chExt cx="1267900" cy="106274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5203A1-4BF3-43E1-883E-F0183AA57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653" y="166139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B4FAAD92-8430-495D-BC12-22BB819C4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091" y="1647831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D7D73E9-DC32-4482-99D2-10541F9FA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4498" y="1607131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5F53036-5892-4BCD-A493-1E8F82E04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43" y="1610750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A2CAF60-4525-4CFD-830A-6B79E28C16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590" y="160713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1DFB833-947F-42DE-BE89-37BCDFB18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673" y="160826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D90CD9F-CBA0-4B78-9CA8-673FB8862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4164" y="160713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C8C4090-F73B-4F0E-B783-F81200E30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4964" y="160826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B8C38CF-2276-45F8-8A9E-36B915CB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610" y="160713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DCCD836-E1BF-4943-AF36-BF89F6142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962" y="1608259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BFAF7D7-9E8D-43CF-95D1-A479399BE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2411" y="166004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39862C-F776-4C55-9106-89FD38384BEA}"/>
                  </a:ext>
                </a:extLst>
              </p:cNvPr>
              <p:cNvGrpSpPr/>
              <p:nvPr/>
            </p:nvGrpSpPr>
            <p:grpSpPr>
              <a:xfrm>
                <a:off x="177236" y="3088249"/>
                <a:ext cx="1267900" cy="106274"/>
                <a:chOff x="177236" y="3088249"/>
                <a:chExt cx="1267900" cy="10627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4285CDA-C1B1-4C54-8A62-A9ED0FCE7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236" y="3142517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D4A4723-45B7-4FEF-8E06-95EB8FD92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674" y="3128950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29347FF-9B17-4013-B7A8-6F17B117C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081" y="3088250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1BFDEB9-FB49-4EB5-88F3-66A4373B1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6626" y="3091869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466F658-8C1D-498A-917E-C6A903751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3173" y="308825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9CCA2AE-AC75-4EA4-B529-A28705E39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2256" y="3089379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8186589-0BCC-4318-B4B4-B84A064DE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9747" y="308825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277933F-6160-42D9-96E4-CE9A6430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547" y="3089379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B39CFF4-9875-4DAC-B563-3C7A2929E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3193" y="3088249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AFDADB1-D21B-4573-ACBE-E1E810358A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45" y="3089378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7CD7BD7-6ABF-478B-8CAF-5CF1214DB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994" y="3141159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5583C2C-AE15-46B4-909A-14627F077B3E}"/>
                  </a:ext>
                </a:extLst>
              </p:cNvPr>
              <p:cNvGrpSpPr/>
              <p:nvPr/>
            </p:nvGrpSpPr>
            <p:grpSpPr>
              <a:xfrm>
                <a:off x="1535333" y="3102822"/>
                <a:ext cx="1267900" cy="106274"/>
                <a:chOff x="1535333" y="3102822"/>
                <a:chExt cx="1267900" cy="106274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1D0D27A-51BE-4E89-8F4E-F7313B3AE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5333" y="315709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FD2D17B-0D0F-4B1A-A724-3BF6D6C41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6771" y="3143523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ECB2AF8-C46B-4353-948B-C87A23752F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8178" y="3102823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5AF5970-7A97-4DE1-BC6C-324819C0C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4723" y="3106442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EF0F6BD-CCF0-4617-AD4F-66A038DE9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1270" y="310282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D5E2158-A485-49C3-A220-B98379133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353" y="310395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ACBF162-239A-4647-A842-6EBF61192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7844" y="3102823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7FC5A21-7D74-4888-B475-180BAD118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8644" y="3103952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77E1F1C5-81CC-4E66-B8E6-B3A83F7E5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1290" y="3102822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02B096A-19EF-4F82-A7CC-D53A57013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6642" y="3103951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ED27617-0F34-47DE-8445-0B1F5EC29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26091" y="3155732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358782-3231-4908-B111-B42CC10570C5}"/>
                  </a:ext>
                </a:extLst>
              </p:cNvPr>
              <p:cNvGrpSpPr/>
              <p:nvPr/>
            </p:nvGrpSpPr>
            <p:grpSpPr>
              <a:xfrm>
                <a:off x="4156353" y="3083180"/>
                <a:ext cx="1267900" cy="106274"/>
                <a:chOff x="4156353" y="3083180"/>
                <a:chExt cx="1267900" cy="106274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C3B8BC4D-3486-4E43-907A-39B2DD522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6353" y="313744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38E764D-E356-475E-9DB4-FE2E538CD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7791" y="3123881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E09DC61-26D9-424B-B0A2-5BAD732B7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9198" y="3083181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4103566-F95B-400D-9BCB-075261BB4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5743" y="3086800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C9AA1B8-DF3E-4844-BA39-6BAFFB967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2290" y="308318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D3FC8D4-C03D-4F15-A39E-5ADD54E55B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1373" y="308431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ADCD1E8-4DB8-4428-ABA6-5F44A5161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98864" y="308318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80872CB-7478-40F4-BE65-E98D2A28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29664" y="308431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45FCAC6-8CCF-436C-B98E-CA27B4A8A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82310" y="308318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E4181C8-B373-4CA4-B260-6BB74C374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7662" y="3084309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D1CCB9E4-7BB7-4BAE-9D9D-29DCC94DF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7111" y="313609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FC8F820-371A-439F-AE81-6B6E7862445B}"/>
                  </a:ext>
                </a:extLst>
              </p:cNvPr>
              <p:cNvGrpSpPr/>
              <p:nvPr/>
            </p:nvGrpSpPr>
            <p:grpSpPr>
              <a:xfrm>
                <a:off x="2840027" y="3083180"/>
                <a:ext cx="1267900" cy="106274"/>
                <a:chOff x="2840027" y="3083180"/>
                <a:chExt cx="1267900" cy="106274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6ABA558-84A2-4A97-81DE-A093B8036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0027" y="3137448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7F9A0B7-ADA4-4683-B42C-01F1ACBAA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1465" y="3123881"/>
                  <a:ext cx="31407" cy="651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ACD3A5C-F5E9-4884-B9F4-7488FDD9B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32872" y="3083181"/>
                  <a:ext cx="41685" cy="10627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A7AF3A2-66AF-4AAE-980E-A9E548626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9417" y="3086800"/>
                  <a:ext cx="41685" cy="10220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C8F6AC2-7F7A-4301-9A09-62D65B3D5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05964" y="308318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F2163D5-9B57-4188-886C-31CCD9A82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5047" y="308431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FF3C8A7-A246-4D4D-BAC9-0C93B3A86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2538" y="3083181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9E19419-ED7A-4DF4-AAEE-3C28845BD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3338" y="3084310"/>
                  <a:ext cx="58898" cy="10469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CC037D7-1817-448C-86CA-542E88113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65984" y="3083180"/>
                  <a:ext cx="35352" cy="105821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999A51B-70C3-4634-8935-4FADEF37F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1336" y="3084309"/>
                  <a:ext cx="41222" cy="7213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FB1A6C9-61F9-421B-99B1-42CB69813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0785" y="3136090"/>
                  <a:ext cx="47714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0949730-0DE8-4C4D-B50D-9DA0B257EA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88234" y="1504955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0F2C001-B165-4BCD-A8E2-49FCD7B419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8920" y="2995089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DC4ED26-A7FD-42D2-A95D-C7FAA7BFF7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8920" y="2995088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2B089A6-9027-4B65-89BC-0CAE13AAAB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8920" y="1504955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5B38A39-ACA0-4AEF-9271-30934C8254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9606" y="1504955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8B6686B-3DBE-4590-AD00-25494E7096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9606" y="2995087"/>
                <a:ext cx="320040" cy="321733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67646B-0DDF-40F4-87DF-7C9C834135BA}"/>
                  </a:ext>
                </a:extLst>
              </p:cNvPr>
              <p:cNvSpPr/>
              <p:nvPr/>
            </p:nvSpPr>
            <p:spPr>
              <a:xfrm>
                <a:off x="0" y="0"/>
                <a:ext cx="5539704" cy="47697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TextBox 249">
              <a:extLst>
                <a:ext uri="{FF2B5EF4-FFF2-40B4-BE49-F238E27FC236}">
                  <a16:creationId xmlns:a16="http://schemas.microsoft.com/office/drawing/2014/main" id="{59B7F656-376E-4761-9313-ED7ABBECB7D3}"/>
                </a:ext>
              </a:extLst>
            </p:cNvPr>
            <p:cNvSpPr txBox="1"/>
            <p:nvPr/>
          </p:nvSpPr>
          <p:spPr>
            <a:xfrm rot="16200000">
              <a:off x="842361" y="3259790"/>
              <a:ext cx="80264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11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8" name="TextBox 250">
              <a:extLst>
                <a:ext uri="{FF2B5EF4-FFF2-40B4-BE49-F238E27FC236}">
                  <a16:creationId xmlns:a16="http://schemas.microsoft.com/office/drawing/2014/main" id="{27E327A1-5455-4F4D-9B9F-501F673B8DE3}"/>
                </a:ext>
              </a:extLst>
            </p:cNvPr>
            <p:cNvSpPr txBox="1"/>
            <p:nvPr/>
          </p:nvSpPr>
          <p:spPr>
            <a:xfrm rot="16200000">
              <a:off x="2161052" y="3313734"/>
              <a:ext cx="802005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12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9" name="TextBox 251">
              <a:extLst>
                <a:ext uri="{FF2B5EF4-FFF2-40B4-BE49-F238E27FC236}">
                  <a16:creationId xmlns:a16="http://schemas.microsoft.com/office/drawing/2014/main" id="{0BE4B1BE-05CF-40E7-A6A1-AF4245B39B36}"/>
                </a:ext>
              </a:extLst>
            </p:cNvPr>
            <p:cNvSpPr txBox="1"/>
            <p:nvPr/>
          </p:nvSpPr>
          <p:spPr>
            <a:xfrm rot="16200000">
              <a:off x="3377892" y="3358579"/>
              <a:ext cx="80264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13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0" name="TextBox 252">
              <a:extLst>
                <a:ext uri="{FF2B5EF4-FFF2-40B4-BE49-F238E27FC236}">
                  <a16:creationId xmlns:a16="http://schemas.microsoft.com/office/drawing/2014/main" id="{8966873E-8DB9-4152-AE4E-451EAEDDFC19}"/>
                </a:ext>
              </a:extLst>
            </p:cNvPr>
            <p:cNvSpPr txBox="1"/>
            <p:nvPr/>
          </p:nvSpPr>
          <p:spPr>
            <a:xfrm>
              <a:off x="1857554" y="2513921"/>
              <a:ext cx="80264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22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1" name="TextBox 253">
              <a:extLst>
                <a:ext uri="{FF2B5EF4-FFF2-40B4-BE49-F238E27FC236}">
                  <a16:creationId xmlns:a16="http://schemas.microsoft.com/office/drawing/2014/main" id="{209DE1B6-C514-4BDB-A94B-D742F10CFFDD}"/>
                </a:ext>
              </a:extLst>
            </p:cNvPr>
            <p:cNvSpPr txBox="1"/>
            <p:nvPr/>
          </p:nvSpPr>
          <p:spPr>
            <a:xfrm>
              <a:off x="449544" y="2493079"/>
              <a:ext cx="802005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21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2" name="TextBox 254">
              <a:extLst>
                <a:ext uri="{FF2B5EF4-FFF2-40B4-BE49-F238E27FC236}">
                  <a16:creationId xmlns:a16="http://schemas.microsoft.com/office/drawing/2014/main" id="{66ABCE74-C294-4FDB-8184-8450595519D4}"/>
                </a:ext>
              </a:extLst>
            </p:cNvPr>
            <p:cNvSpPr txBox="1"/>
            <p:nvPr/>
          </p:nvSpPr>
          <p:spPr>
            <a:xfrm>
              <a:off x="3169223" y="2471098"/>
              <a:ext cx="80264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23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3" name="TextBox 255">
              <a:extLst>
                <a:ext uri="{FF2B5EF4-FFF2-40B4-BE49-F238E27FC236}">
                  <a16:creationId xmlns:a16="http://schemas.microsoft.com/office/drawing/2014/main" id="{1F582D44-BB7F-4B71-B074-B1E9A1D300E9}"/>
                </a:ext>
              </a:extLst>
            </p:cNvPr>
            <p:cNvSpPr txBox="1"/>
            <p:nvPr/>
          </p:nvSpPr>
          <p:spPr>
            <a:xfrm>
              <a:off x="3166823" y="955859"/>
              <a:ext cx="80264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 err="1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R</a:t>
              </a:r>
              <a:r>
                <a:rPr lang="en-US" sz="2400" b="1" kern="1200" baseline="-25000" dirty="0" err="1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ij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85D44A-1E74-4A6E-ADD7-8EA934F6087C}"/>
                </a:ext>
              </a:extLst>
            </p:cNvPr>
            <p:cNvCxnSpPr>
              <a:cxnSpLocks/>
            </p:cNvCxnSpPr>
            <p:nvPr/>
          </p:nvCxnSpPr>
          <p:spPr>
            <a:xfrm>
              <a:off x="929696" y="1109277"/>
              <a:ext cx="468697" cy="403478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59">
              <a:extLst>
                <a:ext uri="{FF2B5EF4-FFF2-40B4-BE49-F238E27FC236}">
                  <a16:creationId xmlns:a16="http://schemas.microsoft.com/office/drawing/2014/main" id="{910753E6-5265-480B-91D4-5895800D5AE6}"/>
                </a:ext>
              </a:extLst>
            </p:cNvPr>
            <p:cNvSpPr txBox="1"/>
            <p:nvPr/>
          </p:nvSpPr>
          <p:spPr>
            <a:xfrm>
              <a:off x="353560" y="692726"/>
              <a:ext cx="920115" cy="75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Nodes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6" name="TextBox 260">
              <a:extLst>
                <a:ext uri="{FF2B5EF4-FFF2-40B4-BE49-F238E27FC236}">
                  <a16:creationId xmlns:a16="http://schemas.microsoft.com/office/drawing/2014/main" id="{171FF9BC-F44B-4F6B-A28E-730D794882DB}"/>
                </a:ext>
              </a:extLst>
            </p:cNvPr>
            <p:cNvSpPr txBox="1"/>
            <p:nvPr/>
          </p:nvSpPr>
          <p:spPr>
            <a:xfrm>
              <a:off x="1538018" y="3114643"/>
              <a:ext cx="63627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P</a:t>
              </a:r>
              <a:r>
                <a:rPr lang="en-US" sz="2400" b="1" kern="1200" baseline="-250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11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7" name="TextBox 261">
              <a:extLst>
                <a:ext uri="{FF2B5EF4-FFF2-40B4-BE49-F238E27FC236}">
                  <a16:creationId xmlns:a16="http://schemas.microsoft.com/office/drawing/2014/main" id="{72620385-E3F1-4504-8D51-2FAA3EEE70ED}"/>
                </a:ext>
              </a:extLst>
            </p:cNvPr>
            <p:cNvSpPr txBox="1"/>
            <p:nvPr/>
          </p:nvSpPr>
          <p:spPr>
            <a:xfrm>
              <a:off x="2826452" y="3142717"/>
              <a:ext cx="63627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P</a:t>
              </a:r>
              <a:r>
                <a:rPr lang="en-US" sz="2400" b="1" kern="1200" baseline="-250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12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8" name="TextBox 262">
              <a:extLst>
                <a:ext uri="{FF2B5EF4-FFF2-40B4-BE49-F238E27FC236}">
                  <a16:creationId xmlns:a16="http://schemas.microsoft.com/office/drawing/2014/main" id="{570EFAB2-1312-4D43-B05A-A9DF38F04713}"/>
                </a:ext>
              </a:extLst>
            </p:cNvPr>
            <p:cNvSpPr txBox="1"/>
            <p:nvPr/>
          </p:nvSpPr>
          <p:spPr>
            <a:xfrm>
              <a:off x="4124656" y="3143725"/>
              <a:ext cx="635635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P</a:t>
              </a:r>
              <a:r>
                <a:rPr lang="en-US" sz="2400" b="1" kern="1200" baseline="-250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13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9" name="TextBox 263">
              <a:extLst>
                <a:ext uri="{FF2B5EF4-FFF2-40B4-BE49-F238E27FC236}">
                  <a16:creationId xmlns:a16="http://schemas.microsoft.com/office/drawing/2014/main" id="{70C250EC-D1FC-4580-9FF5-EE8497B5CAB0}"/>
                </a:ext>
              </a:extLst>
            </p:cNvPr>
            <p:cNvSpPr txBox="1"/>
            <p:nvPr/>
          </p:nvSpPr>
          <p:spPr>
            <a:xfrm>
              <a:off x="1590779" y="1723938"/>
              <a:ext cx="63627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P</a:t>
              </a:r>
              <a:r>
                <a:rPr lang="en-US" sz="2400" b="1" kern="1200" baseline="-25000" dirty="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21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20" name="TextBox 264">
              <a:extLst>
                <a:ext uri="{FF2B5EF4-FFF2-40B4-BE49-F238E27FC236}">
                  <a16:creationId xmlns:a16="http://schemas.microsoft.com/office/drawing/2014/main" id="{8BCB073B-AD59-4F3C-9CB9-49667AD845A4}"/>
                </a:ext>
              </a:extLst>
            </p:cNvPr>
            <p:cNvSpPr txBox="1"/>
            <p:nvPr/>
          </p:nvSpPr>
          <p:spPr>
            <a:xfrm>
              <a:off x="4139573" y="1629134"/>
              <a:ext cx="636270" cy="101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kern="12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P</a:t>
              </a:r>
              <a:r>
                <a:rPr lang="en-US" sz="2400" b="1" kern="1200" baseline="-25000">
                  <a:solidFill>
                    <a:srgbClr val="1F4E7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D0B8F991-700A-44E0-9B2B-2491F7FAD0C8}"/>
              </a:ext>
            </a:extLst>
          </p:cNvPr>
          <p:cNvSpPr/>
          <p:nvPr/>
        </p:nvSpPr>
        <p:spPr>
          <a:xfrm>
            <a:off x="2727383" y="3721907"/>
            <a:ext cx="666735" cy="54025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8CABFA-192F-469B-A162-725881AC1039}"/>
              </a:ext>
            </a:extLst>
          </p:cNvPr>
          <p:cNvGrpSpPr/>
          <p:nvPr/>
        </p:nvGrpSpPr>
        <p:grpSpPr>
          <a:xfrm>
            <a:off x="1548999" y="149149"/>
            <a:ext cx="6258843" cy="756810"/>
            <a:chOff x="1533379" y="4684542"/>
            <a:chExt cx="4946249" cy="756810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207781C-50A8-48C8-B174-1CDBDB8BADE5}"/>
                </a:ext>
              </a:extLst>
            </p:cNvPr>
            <p:cNvSpPr/>
            <p:nvPr/>
          </p:nvSpPr>
          <p:spPr>
            <a:xfrm>
              <a:off x="3580456" y="4684542"/>
              <a:ext cx="2899172" cy="7568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     Resistance Network</a:t>
              </a:r>
            </a:p>
          </p:txBody>
        </p:sp>
        <p:sp>
          <p:nvSpPr>
            <p:cNvPr id="236" name="Arrow: Pentagon 235">
              <a:extLst>
                <a:ext uri="{FF2B5EF4-FFF2-40B4-BE49-F238E27FC236}">
                  <a16:creationId xmlns:a16="http://schemas.microsoft.com/office/drawing/2014/main" id="{2884922B-0722-47B5-9E72-229ACC348A54}"/>
                </a:ext>
              </a:extLst>
            </p:cNvPr>
            <p:cNvSpPr/>
            <p:nvPr/>
          </p:nvSpPr>
          <p:spPr>
            <a:xfrm>
              <a:off x="1533379" y="4684542"/>
              <a:ext cx="2473125" cy="756810"/>
            </a:xfrm>
            <a:prstGeom prst="homePlat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Pipe Network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3AF0F-2016-15FE-4F0E-C71D116E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023" y="6343726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3CAAD20-5FEA-4A2F-A6A3-FF224E2E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2" y="1039783"/>
            <a:ext cx="4232100" cy="40750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8A245C0-FD99-4B07-A51D-4325B8DBBB59}"/>
              </a:ext>
            </a:extLst>
          </p:cNvPr>
          <p:cNvSpPr/>
          <p:nvPr/>
        </p:nvSpPr>
        <p:spPr>
          <a:xfrm>
            <a:off x="2455950" y="106714"/>
            <a:ext cx="4146332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Equations for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BF02E7-78F3-4D22-84FD-0298F4467318}"/>
                  </a:ext>
                </a:extLst>
              </p:cNvPr>
              <p:cNvSpPr/>
              <p:nvPr/>
            </p:nvSpPr>
            <p:spPr>
              <a:xfrm>
                <a:off x="4720850" y="1010554"/>
                <a:ext cx="3944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BF02E7-78F3-4D22-84FD-0298F4467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50" y="1010554"/>
                <a:ext cx="394454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556D550-1A8B-414F-9C97-B8D5139F8240}"/>
              </a:ext>
            </a:extLst>
          </p:cNvPr>
          <p:cNvSpPr txBox="1"/>
          <p:nvPr/>
        </p:nvSpPr>
        <p:spPr>
          <a:xfrm>
            <a:off x="5598942" y="1533162"/>
            <a:ext cx="335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A9D18E"/>
                </a:highlight>
              </a:rPr>
              <a:t>Constant if fluid is leaking/ evaporating at a constant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72563EF-36B9-4B76-A21D-1CC15BD060AB}"/>
                  </a:ext>
                </a:extLst>
              </p:cNvPr>
              <p:cNvSpPr/>
              <p:nvPr/>
            </p:nvSpPr>
            <p:spPr>
              <a:xfrm>
                <a:off x="4572001" y="2683862"/>
                <a:ext cx="4493622" cy="910634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𝑧𝑒𝑟𝑜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𝑐𝑜𝑛𝑠𝑡𝑎𝑛𝑡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72563EF-36B9-4B76-A21D-1CC15BD06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2683862"/>
                <a:ext cx="4493622" cy="910634"/>
              </a:xfrm>
              <a:prstGeom prst="rect">
                <a:avLst/>
              </a:prstGeom>
              <a:blipFill>
                <a:blip r:embed="rId4"/>
                <a:stretch>
                  <a:fillRect l="-6920" t="-48000" b="-16000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row: Down 35">
            <a:extLst>
              <a:ext uri="{FF2B5EF4-FFF2-40B4-BE49-F238E27FC236}">
                <a16:creationId xmlns:a16="http://schemas.microsoft.com/office/drawing/2014/main" id="{054166DD-9CBD-463D-9194-DB885FB064A4}"/>
              </a:ext>
            </a:extLst>
          </p:cNvPr>
          <p:cNvSpPr/>
          <p:nvPr/>
        </p:nvSpPr>
        <p:spPr>
          <a:xfrm>
            <a:off x="5064369" y="1537733"/>
            <a:ext cx="337625" cy="1041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0FDDEA01-9C1E-4A0B-935B-00F0882514BE}"/>
              </a:ext>
            </a:extLst>
          </p:cNvPr>
          <p:cNvSpPr/>
          <p:nvPr/>
        </p:nvSpPr>
        <p:spPr>
          <a:xfrm>
            <a:off x="5064369" y="3673109"/>
            <a:ext cx="337625" cy="524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49A4B7-E0D1-4474-BED4-B7E1F46EBCFC}"/>
                  </a:ext>
                </a:extLst>
              </p:cNvPr>
              <p:cNvSpPr/>
              <p:nvPr/>
            </p:nvSpPr>
            <p:spPr>
              <a:xfrm>
                <a:off x="4449279" y="4234858"/>
                <a:ext cx="4642470" cy="1451936"/>
              </a:xfrm>
              <a:prstGeom prst="rect">
                <a:avLst/>
              </a:prstGeom>
              <a:ln>
                <a:noFill/>
                <a:prstDash val="sysDash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highlight>
                                <a:srgbClr val="00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highlight>
                                <a:srgbClr val="00FFFF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highlight>
                                <a:srgbClr val="00FFFF"/>
                              </a:highlight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43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sub>
                          </m:sSub>
                          <m:r>
                            <a:rPr lang="en-US" i="1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49A4B7-E0D1-4474-BED4-B7E1F46EB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79" y="4234858"/>
                <a:ext cx="4642470" cy="1451936"/>
              </a:xfrm>
              <a:prstGeom prst="rect">
                <a:avLst/>
              </a:prstGeom>
              <a:blipFill>
                <a:blip r:embed="rId5"/>
                <a:stretch>
                  <a:fillRect b="-46639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F7869A-C33D-4407-9B00-86A4880F65E6}"/>
                  </a:ext>
                </a:extLst>
              </p:cNvPr>
              <p:cNvSpPr/>
              <p:nvPr/>
            </p:nvSpPr>
            <p:spPr>
              <a:xfrm>
                <a:off x="6602282" y="5975717"/>
                <a:ext cx="969624" cy="369332"/>
              </a:xfrm>
              <a:prstGeom prst="rect">
                <a:avLst/>
              </a:prstGeom>
              <a:solidFill>
                <a:srgbClr val="FFC000">
                  <a:alpha val="31000"/>
                </a:srgbClr>
              </a:solidFill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F7869A-C33D-4407-9B00-86A4880F6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282" y="5975717"/>
                <a:ext cx="9696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Bent 39">
            <a:extLst>
              <a:ext uri="{FF2B5EF4-FFF2-40B4-BE49-F238E27FC236}">
                <a16:creationId xmlns:a16="http://schemas.microsoft.com/office/drawing/2014/main" id="{6B3F0D55-FB51-4CF8-BEF7-48F527CF5A2C}"/>
              </a:ext>
            </a:extLst>
          </p:cNvPr>
          <p:cNvSpPr/>
          <p:nvPr/>
        </p:nvSpPr>
        <p:spPr>
          <a:xfrm flipV="1">
            <a:off x="5535446" y="5703661"/>
            <a:ext cx="969624" cy="663660"/>
          </a:xfrm>
          <a:prstGeom prst="bentArrow">
            <a:avLst>
              <a:gd name="adj1" fmla="val 10709"/>
              <a:gd name="adj2" fmla="val 28311"/>
              <a:gd name="adj3" fmla="val 25000"/>
              <a:gd name="adj4" fmla="val 543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2F79312-BF38-4778-81E2-E8DE16089DA5}"/>
                  </a:ext>
                </a:extLst>
              </p:cNvPr>
              <p:cNvSpPr/>
              <p:nvPr/>
            </p:nvSpPr>
            <p:spPr>
              <a:xfrm>
                <a:off x="-337916" y="5816508"/>
                <a:ext cx="5443516" cy="615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𝑐𝑎𝑝𝑖𝑙𝑎𝑟𝑦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2F79312-BF38-4778-81E2-E8DE16089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16" y="5816508"/>
                <a:ext cx="5443516" cy="615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CDA28B0-361B-4E83-B676-8AA2B2F6E9D6}"/>
              </a:ext>
            </a:extLst>
          </p:cNvPr>
          <p:cNvSpPr/>
          <p:nvPr/>
        </p:nvSpPr>
        <p:spPr>
          <a:xfrm>
            <a:off x="5141" y="5767953"/>
            <a:ext cx="4917182" cy="663660"/>
          </a:xfrm>
          <a:prstGeom prst="rect">
            <a:avLst/>
          </a:prstGeom>
          <a:solidFill>
            <a:srgbClr val="00FF00">
              <a:alpha val="14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DE2F3-10F8-49D8-C5FD-85C405D1C42C}"/>
              </a:ext>
            </a:extLst>
          </p:cNvPr>
          <p:cNvSpPr txBox="1"/>
          <p:nvPr/>
        </p:nvSpPr>
        <p:spPr>
          <a:xfrm>
            <a:off x="6505070" y="6400737"/>
            <a:ext cx="188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A9D18E"/>
                </a:highlight>
              </a:rPr>
              <a:t>GMRES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E6E03-F19D-51DC-5A88-874CEB404EAC}"/>
              </a:ext>
            </a:extLst>
          </p:cNvPr>
          <p:cNvSpPr/>
          <p:nvPr/>
        </p:nvSpPr>
        <p:spPr>
          <a:xfrm>
            <a:off x="4650378" y="2683863"/>
            <a:ext cx="2447642" cy="3376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B0F37-B0D7-F878-3851-0927ACB5D7B5}"/>
              </a:ext>
            </a:extLst>
          </p:cNvPr>
          <p:cNvSpPr/>
          <p:nvPr/>
        </p:nvSpPr>
        <p:spPr>
          <a:xfrm>
            <a:off x="4716830" y="1057783"/>
            <a:ext cx="445760" cy="32210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E4967-B1C9-91C4-5816-B0D1C27A0039}"/>
              </a:ext>
            </a:extLst>
          </p:cNvPr>
          <p:cNvSpPr/>
          <p:nvPr/>
        </p:nvSpPr>
        <p:spPr>
          <a:xfrm>
            <a:off x="7246869" y="2683863"/>
            <a:ext cx="1706078" cy="296513"/>
          </a:xfrm>
          <a:prstGeom prst="rect">
            <a:avLst/>
          </a:prstGeom>
          <a:solidFill>
            <a:srgbClr val="00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A75CD0-6F06-8EA7-6CBB-2C31A33BF990}"/>
              </a:ext>
            </a:extLst>
          </p:cNvPr>
          <p:cNvSpPr/>
          <p:nvPr/>
        </p:nvSpPr>
        <p:spPr>
          <a:xfrm>
            <a:off x="5939245" y="3009865"/>
            <a:ext cx="2447642" cy="302188"/>
          </a:xfrm>
          <a:prstGeom prst="rect">
            <a:avLst/>
          </a:prstGeom>
          <a:solidFill>
            <a:srgbClr val="91420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5449B4-F4AE-5BDC-2004-1BF02854F9C4}"/>
              </a:ext>
            </a:extLst>
          </p:cNvPr>
          <p:cNvSpPr/>
          <p:nvPr/>
        </p:nvSpPr>
        <p:spPr>
          <a:xfrm>
            <a:off x="4650378" y="3009865"/>
            <a:ext cx="1175656" cy="273266"/>
          </a:xfrm>
          <a:prstGeom prst="rect">
            <a:avLst/>
          </a:prstGeom>
          <a:solidFill>
            <a:srgbClr val="00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0414BA-3D43-BA88-FC57-C3DE591F3614}"/>
              </a:ext>
            </a:extLst>
          </p:cNvPr>
          <p:cNvSpPr/>
          <p:nvPr/>
        </p:nvSpPr>
        <p:spPr>
          <a:xfrm>
            <a:off x="4649826" y="3316322"/>
            <a:ext cx="2103730" cy="259386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CC49E-7CCE-A813-EF1B-EA113EE9D189}"/>
              </a:ext>
            </a:extLst>
          </p:cNvPr>
          <p:cNvSpPr/>
          <p:nvPr/>
        </p:nvSpPr>
        <p:spPr>
          <a:xfrm>
            <a:off x="8600373" y="3000484"/>
            <a:ext cx="352573" cy="337693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1F822-0C54-F30C-9A7A-CA651CC8CDF5}"/>
              </a:ext>
            </a:extLst>
          </p:cNvPr>
          <p:cNvSpPr/>
          <p:nvPr/>
        </p:nvSpPr>
        <p:spPr>
          <a:xfrm>
            <a:off x="5344843" y="1058013"/>
            <a:ext cx="337625" cy="321874"/>
          </a:xfrm>
          <a:prstGeom prst="rect">
            <a:avLst/>
          </a:prstGeom>
          <a:solidFill>
            <a:srgbClr val="00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749827-122C-0011-84B2-ED14B0E1E730}"/>
              </a:ext>
            </a:extLst>
          </p:cNvPr>
          <p:cNvSpPr/>
          <p:nvPr/>
        </p:nvSpPr>
        <p:spPr>
          <a:xfrm>
            <a:off x="5855780" y="1054108"/>
            <a:ext cx="337625" cy="321874"/>
          </a:xfrm>
          <a:prstGeom prst="rect">
            <a:avLst/>
          </a:prstGeom>
          <a:solidFill>
            <a:srgbClr val="91420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3F00D3-3449-C3C2-FCEE-462342346CCB}"/>
              </a:ext>
            </a:extLst>
          </p:cNvPr>
          <p:cNvSpPr/>
          <p:nvPr/>
        </p:nvSpPr>
        <p:spPr>
          <a:xfrm>
            <a:off x="6412023" y="1054108"/>
            <a:ext cx="337625" cy="32187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E25438-0A5D-3E0D-D3BC-596BE4EB27B5}"/>
              </a:ext>
            </a:extLst>
          </p:cNvPr>
          <p:cNvSpPr/>
          <p:nvPr/>
        </p:nvSpPr>
        <p:spPr>
          <a:xfrm>
            <a:off x="2463732" y="3351006"/>
            <a:ext cx="445760" cy="32210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51F252-288A-2403-F526-74FB788D1FA1}"/>
              </a:ext>
            </a:extLst>
          </p:cNvPr>
          <p:cNvSpPr/>
          <p:nvPr/>
        </p:nvSpPr>
        <p:spPr>
          <a:xfrm>
            <a:off x="1501090" y="3272622"/>
            <a:ext cx="337625" cy="321874"/>
          </a:xfrm>
          <a:prstGeom prst="rect">
            <a:avLst/>
          </a:prstGeom>
          <a:solidFill>
            <a:srgbClr val="00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6BDAF-3D07-A571-7883-57DA7F95A35E}"/>
              </a:ext>
            </a:extLst>
          </p:cNvPr>
          <p:cNvSpPr/>
          <p:nvPr/>
        </p:nvSpPr>
        <p:spPr>
          <a:xfrm>
            <a:off x="1669902" y="2113445"/>
            <a:ext cx="337625" cy="322104"/>
          </a:xfrm>
          <a:prstGeom prst="rect">
            <a:avLst/>
          </a:prstGeom>
          <a:solidFill>
            <a:srgbClr val="91420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8D0BE9-F112-BB72-95FD-7C367BF2D30A}"/>
              </a:ext>
            </a:extLst>
          </p:cNvPr>
          <p:cNvSpPr/>
          <p:nvPr/>
        </p:nvSpPr>
        <p:spPr>
          <a:xfrm>
            <a:off x="2837814" y="2417805"/>
            <a:ext cx="337625" cy="32187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8C7C-17F8-3908-F35A-7093B064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99139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1E6E4-3012-069B-7C98-F184DF1176A3}"/>
              </a:ext>
            </a:extLst>
          </p:cNvPr>
          <p:cNvSpPr/>
          <p:nvPr/>
        </p:nvSpPr>
        <p:spPr>
          <a:xfrm>
            <a:off x="2746062" y="3350891"/>
            <a:ext cx="232546" cy="39466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EA4572-AE12-FD20-51CB-33FFED689B54}"/>
              </a:ext>
            </a:extLst>
          </p:cNvPr>
          <p:cNvSpPr/>
          <p:nvPr/>
        </p:nvSpPr>
        <p:spPr>
          <a:xfrm>
            <a:off x="8558505" y="5821690"/>
            <a:ext cx="492369" cy="556186"/>
          </a:xfrm>
          <a:prstGeom prst="ellipse">
            <a:avLst/>
          </a:prstGeom>
          <a:solidFill>
            <a:srgbClr val="FFC0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3935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A6232-8652-40C9-A33E-EA6C33AD6A3A}"/>
                  </a:ext>
                </a:extLst>
              </p:cNvPr>
              <p:cNvSpPr txBox="1"/>
              <p:nvPr/>
            </p:nvSpPr>
            <p:spPr>
              <a:xfrm>
                <a:off x="321153" y="4416035"/>
                <a:ext cx="8822847" cy="234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sup>
                      </m:sSubSup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𝟖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bSup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400" b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𝐝𝐭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A6232-8652-40C9-A33E-EA6C33AD6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3" y="4416035"/>
                <a:ext cx="8822847" cy="2347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453F379-BE93-42A9-A5EB-576062B251DF}"/>
              </a:ext>
            </a:extLst>
          </p:cNvPr>
          <p:cNvSpPr/>
          <p:nvPr/>
        </p:nvSpPr>
        <p:spPr>
          <a:xfrm>
            <a:off x="321152" y="5095959"/>
            <a:ext cx="7587603" cy="1667129"/>
          </a:xfrm>
          <a:prstGeom prst="rect">
            <a:avLst/>
          </a:prstGeom>
          <a:solidFill>
            <a:srgbClr val="FFC000">
              <a:alpha val="25000"/>
            </a:srgb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FE9B5-4810-45F4-96A7-3B175CF6D5BE}"/>
              </a:ext>
            </a:extLst>
          </p:cNvPr>
          <p:cNvSpPr/>
          <p:nvPr/>
        </p:nvSpPr>
        <p:spPr>
          <a:xfrm>
            <a:off x="2498834" y="279395"/>
            <a:ext cx="4146332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Modified Nodal analysis</a:t>
            </a:r>
            <a:endParaRPr lang="en-US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845978-5380-4C7E-83BD-046E559401CE}"/>
                  </a:ext>
                </a:extLst>
              </p:cNvPr>
              <p:cNvSpPr/>
              <p:nvPr/>
            </p:nvSpPr>
            <p:spPr>
              <a:xfrm>
                <a:off x="321154" y="2271996"/>
                <a:ext cx="6013793" cy="934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±1,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8(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845978-5380-4C7E-83BD-046E55940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4" y="2271996"/>
                <a:ext cx="6013793" cy="934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4D9E8B-AA9E-48F6-BCC7-537C5FE7DF16}"/>
                  </a:ext>
                </a:extLst>
              </p:cNvPr>
              <p:cNvSpPr/>
              <p:nvPr/>
            </p:nvSpPr>
            <p:spPr>
              <a:xfrm>
                <a:off x="545834" y="1011346"/>
                <a:ext cx="4146332" cy="71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8(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4D9E8B-AA9E-48F6-BCC7-537C5FE7D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4" y="1011346"/>
                <a:ext cx="4146332" cy="714555"/>
              </a:xfrm>
              <a:prstGeom prst="rect">
                <a:avLst/>
              </a:prstGeom>
              <a:blipFill>
                <a:blip r:embed="rId4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A7596820-919D-4CFD-8650-A0A8AC4C2B1F}"/>
              </a:ext>
            </a:extLst>
          </p:cNvPr>
          <p:cNvSpPr/>
          <p:nvPr/>
        </p:nvSpPr>
        <p:spPr>
          <a:xfrm>
            <a:off x="858129" y="1725901"/>
            <a:ext cx="323557" cy="714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3A4266-A97B-4E6E-9DB8-7A0CCF9BB5C4}"/>
                  </a:ext>
                </a:extLst>
              </p:cNvPr>
              <p:cNvSpPr/>
              <p:nvPr/>
            </p:nvSpPr>
            <p:spPr>
              <a:xfrm>
                <a:off x="321154" y="3881598"/>
                <a:ext cx="5234446" cy="935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8(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3A4266-A97B-4E6E-9DB8-7A0CCF9BB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4" y="3881598"/>
                <a:ext cx="5234446" cy="935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FC45B23A-B1C8-4AD0-BACE-287FC961CF9E}"/>
              </a:ext>
            </a:extLst>
          </p:cNvPr>
          <p:cNvSpPr/>
          <p:nvPr/>
        </p:nvSpPr>
        <p:spPr>
          <a:xfrm>
            <a:off x="858129" y="3073252"/>
            <a:ext cx="323557" cy="714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D4FCD-11D3-4D2B-8F40-0E15901C2CB6}"/>
                  </a:ext>
                </a:extLst>
              </p:cNvPr>
              <p:cNvSpPr txBox="1"/>
              <p:nvPr/>
            </p:nvSpPr>
            <p:spPr>
              <a:xfrm>
                <a:off x="6079217" y="4060685"/>
                <a:ext cx="2096087" cy="491288"/>
              </a:xfrm>
              <a:prstGeom prst="rect">
                <a:avLst/>
              </a:prstGeom>
              <a:solidFill>
                <a:srgbClr val="92D050">
                  <a:alpha val="52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D4FCD-11D3-4D2B-8F40-0E15901C2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17" y="4060685"/>
                <a:ext cx="2096087" cy="491288"/>
              </a:xfrm>
              <a:prstGeom prst="rect">
                <a:avLst/>
              </a:prstGeom>
              <a:blipFill>
                <a:blip r:embed="rId6"/>
                <a:stretch>
                  <a:fillRect l="-232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3A47D1F0-27F8-45BE-95BD-32ACAC36C11F}"/>
              </a:ext>
            </a:extLst>
          </p:cNvPr>
          <p:cNvSpPr/>
          <p:nvPr/>
        </p:nvSpPr>
        <p:spPr>
          <a:xfrm>
            <a:off x="858128" y="4566916"/>
            <a:ext cx="323558" cy="488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4F5F41-2E10-2A3B-77B9-CAE1F7E07E59}"/>
                  </a:ext>
                </a:extLst>
              </p:cNvPr>
              <p:cNvSpPr txBox="1"/>
              <p:nvPr/>
            </p:nvSpPr>
            <p:spPr>
              <a:xfrm>
                <a:off x="7357501" y="3339513"/>
                <a:ext cx="667512" cy="430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4F5F41-2E10-2A3B-77B9-CAE1F7E0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501" y="3339513"/>
                <a:ext cx="667512" cy="430439"/>
              </a:xfrm>
              <a:prstGeom prst="rect">
                <a:avLst/>
              </a:prstGeom>
              <a:blipFill>
                <a:blip r:embed="rId7"/>
                <a:stretch>
                  <a:fillRect r="-91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F497817-7684-EB07-E7E4-858C16B43968}"/>
                  </a:ext>
                </a:extLst>
              </p:cNvPr>
              <p:cNvSpPr txBox="1"/>
              <p:nvPr/>
            </p:nvSpPr>
            <p:spPr>
              <a:xfrm>
                <a:off x="6736328" y="3183858"/>
                <a:ext cx="593919" cy="414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F497817-7684-EB07-E7E4-858C16B43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8" y="3183858"/>
                <a:ext cx="593919" cy="414665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AD413201-791F-7084-424E-C31E7DA82E14}"/>
              </a:ext>
            </a:extLst>
          </p:cNvPr>
          <p:cNvGrpSpPr/>
          <p:nvPr/>
        </p:nvGrpSpPr>
        <p:grpSpPr>
          <a:xfrm>
            <a:off x="6550726" y="2686487"/>
            <a:ext cx="1924202" cy="698950"/>
            <a:chOff x="6550726" y="2686487"/>
            <a:chExt cx="1924202" cy="698950"/>
          </a:xfrm>
        </p:grpSpPr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1145997C-FA49-C562-D3DA-50FD98055CE3}"/>
                </a:ext>
              </a:extLst>
            </p:cNvPr>
            <p:cNvSpPr/>
            <p:nvPr/>
          </p:nvSpPr>
          <p:spPr>
            <a:xfrm rot="16200000">
              <a:off x="7296464" y="1941239"/>
              <a:ext cx="432716" cy="1924191"/>
            </a:xfrm>
            <a:prstGeom prst="can">
              <a:avLst>
                <a:gd name="adj" fmla="val 50501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D327A1F8-4AA4-92CF-2EAB-FC7BA34A505E}"/>
                </a:ext>
              </a:extLst>
            </p:cNvPr>
            <p:cNvSpPr/>
            <p:nvPr/>
          </p:nvSpPr>
          <p:spPr>
            <a:xfrm rot="16200000">
              <a:off x="7769018" y="2413774"/>
              <a:ext cx="432709" cy="979111"/>
            </a:xfrm>
            <a:prstGeom prst="can">
              <a:avLst>
                <a:gd name="adj" fmla="val 55487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1EFF2433-B384-AC7A-BB56-240B4AA8302B}"/>
                </a:ext>
              </a:extLst>
            </p:cNvPr>
            <p:cNvSpPr/>
            <p:nvPr/>
          </p:nvSpPr>
          <p:spPr>
            <a:xfrm rot="16200000">
              <a:off x="7327795" y="2686469"/>
              <a:ext cx="433203" cy="434215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9A4D6A-8D6C-C56D-1CFE-92BFC841067C}"/>
                </a:ext>
              </a:extLst>
            </p:cNvPr>
            <p:cNvSpPr/>
            <p:nvPr/>
          </p:nvSpPr>
          <p:spPr>
            <a:xfrm>
              <a:off x="6551825" y="2686487"/>
              <a:ext cx="217390" cy="43271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723EA6C-0E4A-88AE-224C-02F905CD471A}"/>
                </a:ext>
              </a:extLst>
            </p:cNvPr>
            <p:cNvSpPr/>
            <p:nvPr/>
          </p:nvSpPr>
          <p:spPr>
            <a:xfrm>
              <a:off x="7336316" y="2686488"/>
              <a:ext cx="197621" cy="4327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4FCC8EA-EF28-1B44-3103-2FC262F49725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66" y="3189613"/>
              <a:ext cx="77624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EA23A87-159F-5466-848D-13F93B9C590F}"/>
                </a:ext>
              </a:extLst>
            </p:cNvPr>
            <p:cNvCxnSpPr>
              <a:cxnSpLocks/>
            </p:cNvCxnSpPr>
            <p:nvPr/>
          </p:nvCxnSpPr>
          <p:spPr>
            <a:xfrm>
              <a:off x="7434686" y="3189613"/>
              <a:ext cx="25722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A23EC2-D4BF-4E94-FF8D-3B27813DA74A}"/>
                </a:ext>
              </a:extLst>
            </p:cNvPr>
            <p:cNvCxnSpPr>
              <a:stCxn id="45" idx="4"/>
            </p:cNvCxnSpPr>
            <p:nvPr/>
          </p:nvCxnSpPr>
          <p:spPr>
            <a:xfrm flipH="1">
              <a:off x="7434686" y="3119197"/>
              <a:ext cx="441" cy="26624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4E2E54-4E44-D4AE-BD7F-178439E60FC5}"/>
                </a:ext>
              </a:extLst>
            </p:cNvPr>
            <p:cNvCxnSpPr/>
            <p:nvPr/>
          </p:nvCxnSpPr>
          <p:spPr>
            <a:xfrm flipH="1">
              <a:off x="7691257" y="3119197"/>
              <a:ext cx="441" cy="26624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1AA6B2D-EAA0-2CD1-F81F-0A03A1B44966}"/>
                </a:ext>
              </a:extLst>
            </p:cNvPr>
            <p:cNvSpPr/>
            <p:nvPr/>
          </p:nvSpPr>
          <p:spPr>
            <a:xfrm>
              <a:off x="7118177" y="2692612"/>
              <a:ext cx="322261" cy="4141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723BC-934E-5C41-F5A1-78D45F0C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6672" y="6438068"/>
            <a:ext cx="2057400" cy="365125"/>
          </a:xfrm>
        </p:spPr>
        <p:txBody>
          <a:bodyPr/>
          <a:lstStyle/>
          <a:p>
            <a:pPr algn="r"/>
            <a:fld id="{4FB4242C-65A6-40E2-80D7-DA13EC8CB253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EE8E57-3BC2-E2E1-F0B1-2A17288C9DDE}"/>
              </a:ext>
            </a:extLst>
          </p:cNvPr>
          <p:cNvSpPr/>
          <p:nvPr/>
        </p:nvSpPr>
        <p:spPr>
          <a:xfrm>
            <a:off x="8521703" y="5589561"/>
            <a:ext cx="492369" cy="556186"/>
          </a:xfrm>
          <a:prstGeom prst="ellipse">
            <a:avLst/>
          </a:prstGeom>
          <a:solidFill>
            <a:srgbClr val="FFFF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9C2C1F-6EDB-BB0D-5458-28A5CBD248FE}"/>
                  </a:ext>
                </a:extLst>
              </p:cNvPr>
              <p:cNvSpPr txBox="1"/>
              <p:nvPr/>
            </p:nvSpPr>
            <p:spPr>
              <a:xfrm>
                <a:off x="7127260" y="6149375"/>
                <a:ext cx="593919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9C2C1F-6EDB-BB0D-5458-28A5CBD2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260" y="6149375"/>
                <a:ext cx="593919" cy="491417"/>
              </a:xfrm>
              <a:prstGeom prst="rect">
                <a:avLst/>
              </a:prstGeom>
              <a:blipFill>
                <a:blip r:embed="rId9"/>
                <a:stretch>
                  <a:fillRect r="-2551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53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97DEB68-7502-7543-EA59-A6F0A1F89D79}"/>
              </a:ext>
            </a:extLst>
          </p:cNvPr>
          <p:cNvSpPr/>
          <p:nvPr/>
        </p:nvSpPr>
        <p:spPr>
          <a:xfrm>
            <a:off x="2560319" y="735496"/>
            <a:ext cx="182880" cy="53870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69F9E-2FEA-D1A3-C8DB-3559517F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08B7A10-4BBC-B451-9238-4E485EF69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209601"/>
              </p:ext>
            </p:extLst>
          </p:nvPr>
        </p:nvGraphicFramePr>
        <p:xfrm>
          <a:off x="2769324" y="15112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50D745-B2A8-8478-7446-ADAB50039DAA}"/>
              </a:ext>
            </a:extLst>
          </p:cNvPr>
          <p:cNvSpPr/>
          <p:nvPr/>
        </p:nvSpPr>
        <p:spPr>
          <a:xfrm>
            <a:off x="69667" y="346890"/>
            <a:ext cx="2255519" cy="8882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 the inputs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E1D290-C8C0-A39F-090A-A27846518119}"/>
              </a:ext>
            </a:extLst>
          </p:cNvPr>
          <p:cNvSpPr/>
          <p:nvPr/>
        </p:nvSpPr>
        <p:spPr>
          <a:xfrm>
            <a:off x="69668" y="1601648"/>
            <a:ext cx="2255519" cy="10501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Pore length &amp; Diameter (2N^2)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74414-2FE4-3325-E235-E30EE1F9CDFA}"/>
              </a:ext>
            </a:extLst>
          </p:cNvPr>
          <p:cNvSpPr/>
          <p:nvPr/>
        </p:nvSpPr>
        <p:spPr>
          <a:xfrm>
            <a:off x="69668" y="3018240"/>
            <a:ext cx="2255519" cy="10501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Determine Initial Conductance for each pore (2N^2)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95A3F92-5C3E-45D1-92FE-CD75620E3802}"/>
              </a:ext>
            </a:extLst>
          </p:cNvPr>
          <p:cNvSpPr/>
          <p:nvPr/>
        </p:nvSpPr>
        <p:spPr>
          <a:xfrm>
            <a:off x="1018900" y="1246048"/>
            <a:ext cx="357052" cy="360311"/>
          </a:xfrm>
          <a:prstGeom prst="downArrow">
            <a:avLst/>
          </a:prstGeom>
          <a:solidFill>
            <a:schemeClr val="accent4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A3B9C87-ED73-9C55-DDCB-F26E2A7CB8CE}"/>
              </a:ext>
            </a:extLst>
          </p:cNvPr>
          <p:cNvSpPr/>
          <p:nvPr/>
        </p:nvSpPr>
        <p:spPr>
          <a:xfrm>
            <a:off x="1018900" y="2657929"/>
            <a:ext cx="357052" cy="360311"/>
          </a:xfrm>
          <a:prstGeom prst="downArrow">
            <a:avLst/>
          </a:prstGeom>
          <a:solidFill>
            <a:schemeClr val="accent4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AD5896C-619F-16F2-AF7D-A03EF6BD5679}"/>
              </a:ext>
            </a:extLst>
          </p:cNvPr>
          <p:cNvSpPr/>
          <p:nvPr/>
        </p:nvSpPr>
        <p:spPr>
          <a:xfrm>
            <a:off x="1018900" y="4068349"/>
            <a:ext cx="357052" cy="360311"/>
          </a:xfrm>
          <a:prstGeom prst="downArrow">
            <a:avLst/>
          </a:prstGeom>
          <a:solidFill>
            <a:schemeClr val="accent4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1FC4C0A0-6DF2-6B67-CC6A-3648733CCAE5}"/>
              </a:ext>
            </a:extLst>
          </p:cNvPr>
          <p:cNvSpPr/>
          <p:nvPr/>
        </p:nvSpPr>
        <p:spPr>
          <a:xfrm rot="5400000">
            <a:off x="4043043" y="-642723"/>
            <a:ext cx="597448" cy="3353888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8779F067-0145-CCE7-D3CB-23234AD88549}"/>
              </a:ext>
            </a:extLst>
          </p:cNvPr>
          <p:cNvSpPr/>
          <p:nvPr/>
        </p:nvSpPr>
        <p:spPr>
          <a:xfrm>
            <a:off x="1018900" y="5478769"/>
            <a:ext cx="1645923" cy="643733"/>
          </a:xfrm>
          <a:prstGeom prst="corner">
            <a:avLst>
              <a:gd name="adj1" fmla="val 31061"/>
              <a:gd name="adj2" fmla="val 330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EF7B7B-3A06-CC07-CDC3-C6D0147FDBDF}"/>
              </a:ext>
            </a:extLst>
          </p:cNvPr>
          <p:cNvSpPr/>
          <p:nvPr/>
        </p:nvSpPr>
        <p:spPr>
          <a:xfrm>
            <a:off x="69667" y="4434832"/>
            <a:ext cx="2255519" cy="10501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Assign pressure to all nodes (2N+N^2)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1D8BE4-7B48-57D8-2585-435E2D5A442A}"/>
              </a:ext>
            </a:extLst>
          </p:cNvPr>
          <p:cNvSpPr/>
          <p:nvPr/>
        </p:nvSpPr>
        <p:spPr>
          <a:xfrm>
            <a:off x="6827521" y="5762728"/>
            <a:ext cx="2255519" cy="6437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 data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C35507A-3C2D-2668-398C-EC1E33D83642}"/>
              </a:ext>
            </a:extLst>
          </p:cNvPr>
          <p:cNvSpPr/>
          <p:nvPr/>
        </p:nvSpPr>
        <p:spPr>
          <a:xfrm rot="18792544">
            <a:off x="7549670" y="5035642"/>
            <a:ext cx="357052" cy="753708"/>
          </a:xfrm>
          <a:prstGeom prst="downArrow">
            <a:avLst/>
          </a:prstGeom>
          <a:solidFill>
            <a:schemeClr val="accent4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3BC10-DF33-8082-79E3-08F3BD82AA9E}"/>
              </a:ext>
            </a:extLst>
          </p:cNvPr>
          <p:cNvSpPr txBox="1"/>
          <p:nvPr/>
        </p:nvSpPr>
        <p:spPr>
          <a:xfrm>
            <a:off x="7663546" y="1989732"/>
            <a:ext cx="923108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0&lt;t&lt;T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85CBDA-6054-FD83-F551-12E415937B94}"/>
              </a:ext>
            </a:extLst>
          </p:cNvPr>
          <p:cNvSpPr/>
          <p:nvPr/>
        </p:nvSpPr>
        <p:spPr>
          <a:xfrm>
            <a:off x="3348182" y="44047"/>
            <a:ext cx="2447635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Algorithm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031364-E32B-638D-EEA8-59B0EE077189}"/>
              </a:ext>
            </a:extLst>
          </p:cNvPr>
          <p:cNvSpPr/>
          <p:nvPr/>
        </p:nvSpPr>
        <p:spPr>
          <a:xfrm>
            <a:off x="2078999" y="3804701"/>
            <a:ext cx="492369" cy="556186"/>
          </a:xfrm>
          <a:prstGeom prst="ellipse">
            <a:avLst/>
          </a:prstGeom>
          <a:solidFill>
            <a:srgbClr val="FFFF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D97D72-02BF-81EE-F164-B935D2020F16}"/>
              </a:ext>
            </a:extLst>
          </p:cNvPr>
          <p:cNvSpPr/>
          <p:nvPr/>
        </p:nvSpPr>
        <p:spPr>
          <a:xfrm>
            <a:off x="6913278" y="1246048"/>
            <a:ext cx="492369" cy="556186"/>
          </a:xfrm>
          <a:prstGeom prst="ellipse">
            <a:avLst/>
          </a:prstGeom>
          <a:solidFill>
            <a:srgbClr val="FFFF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7D31CB9-2913-7323-283F-F81BB64739A3}"/>
              </a:ext>
            </a:extLst>
          </p:cNvPr>
          <p:cNvSpPr/>
          <p:nvPr/>
        </p:nvSpPr>
        <p:spPr>
          <a:xfrm>
            <a:off x="6913279" y="4959886"/>
            <a:ext cx="492369" cy="556186"/>
          </a:xfrm>
          <a:prstGeom prst="ellipse">
            <a:avLst/>
          </a:prstGeom>
          <a:solidFill>
            <a:srgbClr val="FFFF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B8790-2D06-8119-8BE4-6ABD607241B1}"/>
              </a:ext>
            </a:extLst>
          </p:cNvPr>
          <p:cNvSpPr/>
          <p:nvPr/>
        </p:nvSpPr>
        <p:spPr>
          <a:xfrm>
            <a:off x="8566551" y="2542549"/>
            <a:ext cx="492369" cy="556186"/>
          </a:xfrm>
          <a:prstGeom prst="ellipse">
            <a:avLst/>
          </a:prstGeom>
          <a:solidFill>
            <a:srgbClr val="FFC000">
              <a:alpha val="46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264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4D0F3A-AE01-4AD4-ACBC-64FCF69A0E32}"/>
              </a:ext>
            </a:extLst>
          </p:cNvPr>
          <p:cNvSpPr/>
          <p:nvPr/>
        </p:nvSpPr>
        <p:spPr>
          <a:xfrm>
            <a:off x="2498834" y="134848"/>
            <a:ext cx="4146332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Parameters We Give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D908F-4B4A-49A0-B46B-990801BA293B}"/>
              </a:ext>
            </a:extLst>
          </p:cNvPr>
          <p:cNvSpPr txBox="1"/>
          <p:nvPr/>
        </p:nvSpPr>
        <p:spPr>
          <a:xfrm>
            <a:off x="0" y="1406019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Viscosity of 1st &amp; 2nd Fluid:   Temperature dependent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911F7-A9E4-4308-BC89-764F47BD57EE}"/>
              </a:ext>
            </a:extLst>
          </p:cNvPr>
          <p:cNvSpPr txBox="1"/>
          <p:nvPr/>
        </p:nvSpPr>
        <p:spPr>
          <a:xfrm>
            <a:off x="0" y="1923265"/>
            <a:ext cx="793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Contact angle:   1</a:t>
            </a:r>
            <a:r>
              <a:rPr lang="en-US" sz="2000" baseline="30000" dirty="0">
                <a:highlight>
                  <a:srgbClr val="C0C0C0"/>
                </a:highlight>
              </a:rPr>
              <a:t>st</a:t>
            </a:r>
            <a:r>
              <a:rPr lang="en-US" sz="2000" dirty="0">
                <a:highlight>
                  <a:srgbClr val="C0C0C0"/>
                </a:highlight>
              </a:rPr>
              <a:t> and 2</a:t>
            </a:r>
            <a:r>
              <a:rPr lang="en-US" sz="2000" baseline="30000" dirty="0">
                <a:highlight>
                  <a:srgbClr val="C0C0C0"/>
                </a:highlight>
              </a:rPr>
              <a:t>nd</a:t>
            </a:r>
            <a:r>
              <a:rPr lang="en-US" sz="2000" dirty="0">
                <a:highlight>
                  <a:srgbClr val="C0C0C0"/>
                </a:highlight>
              </a:rPr>
              <a:t> fluid and the solid body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C1FF9-AE0C-4E86-AAA5-E41CED7A98AD}"/>
              </a:ext>
            </a:extLst>
          </p:cNvPr>
          <p:cNvSpPr txBox="1"/>
          <p:nvPr/>
        </p:nvSpPr>
        <p:spPr>
          <a:xfrm>
            <a:off x="0" y="2440511"/>
            <a:ext cx="793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Surface Tension:   1</a:t>
            </a:r>
            <a:r>
              <a:rPr lang="en-US" sz="2000" baseline="30000" dirty="0">
                <a:highlight>
                  <a:srgbClr val="C0C0C0"/>
                </a:highlight>
              </a:rPr>
              <a:t>st</a:t>
            </a:r>
            <a:r>
              <a:rPr lang="en-US" sz="2000" dirty="0">
                <a:highlight>
                  <a:srgbClr val="C0C0C0"/>
                </a:highlight>
              </a:rPr>
              <a:t> and 2</a:t>
            </a:r>
            <a:r>
              <a:rPr lang="en-US" sz="2000" baseline="30000" dirty="0">
                <a:highlight>
                  <a:srgbClr val="C0C0C0"/>
                </a:highlight>
              </a:rPr>
              <a:t>nd</a:t>
            </a:r>
            <a:r>
              <a:rPr lang="en-US" sz="2000" dirty="0">
                <a:highlight>
                  <a:srgbClr val="C0C0C0"/>
                </a:highlight>
              </a:rPr>
              <a:t> fluid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F8F79-ABAA-4C40-8731-BE39BBA1F326}"/>
              </a:ext>
            </a:extLst>
          </p:cNvPr>
          <p:cNvSpPr txBox="1"/>
          <p:nvPr/>
        </p:nvSpPr>
        <p:spPr>
          <a:xfrm>
            <a:off x="-1" y="2924789"/>
            <a:ext cx="793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Time step size:   Usually 0.1s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F4701-370F-405D-8C0F-E1B4B9FD8286}"/>
              </a:ext>
            </a:extLst>
          </p:cNvPr>
          <p:cNvSpPr txBox="1"/>
          <p:nvPr/>
        </p:nvSpPr>
        <p:spPr>
          <a:xfrm>
            <a:off x="0" y="3547542"/>
            <a:ext cx="793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Total Time:   No limits, depends on the matrix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F182B-839F-43A6-BD54-E8E0CF03956F}"/>
              </a:ext>
            </a:extLst>
          </p:cNvPr>
          <p:cNvSpPr txBox="1"/>
          <p:nvPr/>
        </p:nvSpPr>
        <p:spPr>
          <a:xfrm>
            <a:off x="0" y="414215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Size of the matrix:    Length &amp; width- given input as the number of  nodes; say 100000*100000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47DD7-14F7-41CD-A536-CC4C7BE42079}"/>
              </a:ext>
            </a:extLst>
          </p:cNvPr>
          <p:cNvSpPr txBox="1"/>
          <p:nvPr/>
        </p:nvSpPr>
        <p:spPr>
          <a:xfrm>
            <a:off x="-1" y="4825945"/>
            <a:ext cx="599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Pressure Difference:     =&gt; 10 Pa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D68E5-F415-68C6-483F-E28B75D27F68}"/>
              </a:ext>
            </a:extLst>
          </p:cNvPr>
          <p:cNvSpPr/>
          <p:nvPr/>
        </p:nvSpPr>
        <p:spPr>
          <a:xfrm>
            <a:off x="6495898" y="1541024"/>
            <a:ext cx="2553004" cy="1858346"/>
          </a:xfrm>
          <a:prstGeom prst="rect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B2195-040E-5F3B-41AD-DF3B07B579E5}"/>
              </a:ext>
            </a:extLst>
          </p:cNvPr>
          <p:cNvSpPr txBox="1"/>
          <p:nvPr/>
        </p:nvSpPr>
        <p:spPr>
          <a:xfrm>
            <a:off x="6559559" y="1580326"/>
            <a:ext cx="242568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of one fluid in initially empty pores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040213-89F6-1B51-20A9-7BE91B931A1D}"/>
                  </a:ext>
                </a:extLst>
              </p:cNvPr>
              <p:cNvSpPr txBox="1"/>
              <p:nvPr/>
            </p:nvSpPr>
            <p:spPr>
              <a:xfrm>
                <a:off x="6608589" y="2252274"/>
                <a:ext cx="2125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highlight>
                      <a:srgbClr val="C0C0C0"/>
                    </a:highlight>
                  </a:rPr>
                  <a:t>2nd Fluid viscosity  </a:t>
                </a:r>
                <a14:m>
                  <m:oMath xmlns:m="http://schemas.openxmlformats.org/officeDocument/2006/math">
                    <m:r>
                      <a:rPr lang="en-US" sz="140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1400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040213-89F6-1B51-20A9-7BE91B93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89" y="2252274"/>
                <a:ext cx="2125759" cy="307777"/>
              </a:xfrm>
              <a:prstGeom prst="rect">
                <a:avLst/>
              </a:prstGeom>
              <a:blipFill>
                <a:blip r:embed="rId2"/>
                <a:stretch>
                  <a:fillRect l="-860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6C5A0B3-9E29-D29A-F82F-44CC5A64F64E}"/>
              </a:ext>
            </a:extLst>
          </p:cNvPr>
          <p:cNvSpPr txBox="1"/>
          <p:nvPr/>
        </p:nvSpPr>
        <p:spPr>
          <a:xfrm>
            <a:off x="6608588" y="2552054"/>
            <a:ext cx="237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2nd Fluid surface tension = 0</a:t>
            </a:r>
            <a:endParaRPr lang="en-US" sz="1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ACAA89A-F6E3-8349-0593-899C2C5E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A3486-CA7F-D570-B576-C32F809022D2}"/>
              </a:ext>
            </a:extLst>
          </p:cNvPr>
          <p:cNvSpPr txBox="1"/>
          <p:nvPr/>
        </p:nvSpPr>
        <p:spPr>
          <a:xfrm>
            <a:off x="-1" y="5264032"/>
            <a:ext cx="454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Pore Geometry Distribution Curve (Optional)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ABAC9D-9515-E049-98AC-E854798BDAE2}"/>
                  </a:ext>
                </a:extLst>
              </p:cNvPr>
              <p:cNvSpPr txBox="1"/>
              <p:nvPr/>
            </p:nvSpPr>
            <p:spPr>
              <a:xfrm>
                <a:off x="6608587" y="2854114"/>
                <a:ext cx="2376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highlight>
                      <a:srgbClr val="C0C0C0"/>
                    </a:highlight>
                  </a:rPr>
                  <a:t>2nd Fluid Density</a:t>
                </a:r>
                <a:r>
                  <a:rPr lang="en-US" sz="1400" dirty="0">
                    <a:highlight>
                      <a:srgbClr val="C0C0C0"/>
                    </a:highligh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1400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ABAC9D-9515-E049-98AC-E854798B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87" y="2854114"/>
                <a:ext cx="2376653" cy="307777"/>
              </a:xfrm>
              <a:prstGeom prst="rect">
                <a:avLst/>
              </a:prstGeom>
              <a:blipFill>
                <a:blip r:embed="rId3"/>
                <a:stretch>
                  <a:fillRect l="-769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C636B99-C07F-B0CD-59A6-2F5DD29E87B6}"/>
              </a:ext>
            </a:extLst>
          </p:cNvPr>
          <p:cNvSpPr txBox="1"/>
          <p:nvPr/>
        </p:nvSpPr>
        <p:spPr>
          <a:xfrm>
            <a:off x="0" y="985709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Density of two Fluids:   Temperature dependent</a:t>
            </a:r>
          </a:p>
        </p:txBody>
      </p:sp>
    </p:spTree>
    <p:extLst>
      <p:ext uri="{BB962C8B-B14F-4D97-AF65-F5344CB8AC3E}">
        <p14:creationId xmlns:p14="http://schemas.microsoft.com/office/powerpoint/2010/main" val="417655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DE0C00-BB6B-413C-B4FE-A9766034B12E}"/>
              </a:ext>
            </a:extLst>
          </p:cNvPr>
          <p:cNvSpPr/>
          <p:nvPr/>
        </p:nvSpPr>
        <p:spPr>
          <a:xfrm>
            <a:off x="2900649" y="158694"/>
            <a:ext cx="3342701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Validation of EXPNS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4151DE-C862-4353-82C4-5D8B5404C87D}"/>
              </a:ext>
            </a:extLst>
          </p:cNvPr>
          <p:cNvSpPr/>
          <p:nvPr/>
        </p:nvSpPr>
        <p:spPr>
          <a:xfrm>
            <a:off x="0" y="967901"/>
            <a:ext cx="88873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Validation of EXPNS, it is compared with the capillary flow through a capillary tube predicted by </a:t>
            </a:r>
            <a:r>
              <a:rPr lang="en-US" sz="2000" dirty="0">
                <a:highlight>
                  <a:srgbClr val="C0C0C0"/>
                </a:highlight>
              </a:rPr>
              <a:t>Rhine’s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D64A7-920E-41EA-8AB4-8864D26E357B}"/>
              </a:ext>
            </a:extLst>
          </p:cNvPr>
          <p:cNvSpPr txBox="1"/>
          <p:nvPr/>
        </p:nvSpPr>
        <p:spPr>
          <a:xfrm>
            <a:off x="0" y="2873181"/>
            <a:ext cx="9015662" cy="738664"/>
          </a:xfrm>
          <a:prstGeom prst="rect">
            <a:avLst/>
          </a:prstGeom>
          <a:solidFill>
            <a:schemeClr val="bg1">
              <a:alpha val="35000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Source:“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. Kumar, C. K. Harris, A. Bronson, S.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Shantha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-Kumar, and A. Medina, “High-Temperature Liquid Metal Infusion Considering Surface Tension-Viscosity Dissipation,” </a:t>
            </a: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Metall. Mater. Trans. B Process Metall. Mater. Process. Sci.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, vol. 47, no. 1, pp. 108–115, 2016.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9D3353-4FE1-4DEB-B5DA-E8B70FE263A7}"/>
                  </a:ext>
                </a:extLst>
              </p:cNvPr>
              <p:cNvSpPr/>
              <p:nvPr/>
            </p:nvSpPr>
            <p:spPr>
              <a:xfrm>
                <a:off x="132880" y="1868911"/>
                <a:ext cx="4612609" cy="78386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8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9D3353-4FE1-4DEB-B5DA-E8B70FE26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0" y="1868911"/>
                <a:ext cx="4612609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BDDA76-F2CC-4585-90FD-D98330C0BD44}"/>
              </a:ext>
            </a:extLst>
          </p:cNvPr>
          <p:cNvSpPr txBox="1"/>
          <p:nvPr/>
        </p:nvSpPr>
        <p:spPr>
          <a:xfrm>
            <a:off x="4745489" y="212504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Rhines</a:t>
            </a:r>
            <a:r>
              <a:rPr lang="en-US" dirty="0">
                <a:highlight>
                  <a:srgbClr val="C0C0C0"/>
                </a:highlight>
              </a:rPr>
              <a:t> Equation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9F41D-76B6-A0C1-2D7B-37E85AF7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F5E85FF-ECE8-6378-CA26-847CB650DA9A}"/>
              </a:ext>
            </a:extLst>
          </p:cNvPr>
          <p:cNvGrpSpPr/>
          <p:nvPr/>
        </p:nvGrpSpPr>
        <p:grpSpPr>
          <a:xfrm>
            <a:off x="404576" y="3898513"/>
            <a:ext cx="3462994" cy="2781281"/>
            <a:chOff x="4344549" y="4065724"/>
            <a:chExt cx="3462994" cy="278128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57F101-F4CF-D6A1-0048-DEF9399CB623}"/>
                </a:ext>
              </a:extLst>
            </p:cNvPr>
            <p:cNvGrpSpPr/>
            <p:nvPr/>
          </p:nvGrpSpPr>
          <p:grpSpPr>
            <a:xfrm>
              <a:off x="5373053" y="4092375"/>
              <a:ext cx="455294" cy="1899985"/>
              <a:chOff x="1193893" y="4068518"/>
              <a:chExt cx="455294" cy="189998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D7BBB83-8723-9D50-6331-5FD54A940C55}"/>
                  </a:ext>
                </a:extLst>
              </p:cNvPr>
              <p:cNvSpPr/>
              <p:nvPr/>
            </p:nvSpPr>
            <p:spPr>
              <a:xfrm>
                <a:off x="1193893" y="5803429"/>
                <a:ext cx="455285" cy="165074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E0E2D93-8DE3-A17B-FBEB-510C9D4B3D11}"/>
                  </a:ext>
                </a:extLst>
              </p:cNvPr>
              <p:cNvSpPr/>
              <p:nvPr/>
            </p:nvSpPr>
            <p:spPr>
              <a:xfrm>
                <a:off x="1193903" y="4155189"/>
                <a:ext cx="455284" cy="1677474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4D2B1A4-9945-F5D8-9F5F-3CFC3F478168}"/>
                  </a:ext>
                </a:extLst>
              </p:cNvPr>
              <p:cNvSpPr/>
              <p:nvPr/>
            </p:nvSpPr>
            <p:spPr>
              <a:xfrm>
                <a:off x="1193903" y="5318116"/>
                <a:ext cx="455284" cy="56785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3B99C25-0E56-C7B5-031E-72800DF1A9E6}"/>
                  </a:ext>
                </a:extLst>
              </p:cNvPr>
              <p:cNvSpPr/>
              <p:nvPr/>
            </p:nvSpPr>
            <p:spPr>
              <a:xfrm>
                <a:off x="1193894" y="5236901"/>
                <a:ext cx="455284" cy="135296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19048E7-3687-07EC-04EF-97CF0F41D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03" y="4155188"/>
                <a:ext cx="0" cy="17307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745D627-0BC3-8835-3B5E-F54C2FE3D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187" y="4155188"/>
                <a:ext cx="0" cy="17307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3A1E436-AAD4-1F25-DC1A-6B10931F9E47}"/>
                  </a:ext>
                </a:extLst>
              </p:cNvPr>
              <p:cNvSpPr/>
              <p:nvPr/>
            </p:nvSpPr>
            <p:spPr>
              <a:xfrm>
                <a:off x="1193894" y="4068518"/>
                <a:ext cx="455285" cy="165074"/>
              </a:xfrm>
              <a:prstGeom prst="ellipse">
                <a:avLst/>
              </a:prstGeom>
              <a:solidFill>
                <a:srgbClr val="BDD7EE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C47EC66-9B94-AD82-98CF-C37D2DDF7752}"/>
                </a:ext>
              </a:extLst>
            </p:cNvPr>
            <p:cNvSpPr/>
            <p:nvPr/>
          </p:nvSpPr>
          <p:spPr>
            <a:xfrm>
              <a:off x="6362656" y="5827286"/>
              <a:ext cx="455285" cy="165074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0EB2A8E-9ECB-6AB1-C3C3-A9063353D3F4}"/>
                </a:ext>
              </a:extLst>
            </p:cNvPr>
            <p:cNvSpPr/>
            <p:nvPr/>
          </p:nvSpPr>
          <p:spPr>
            <a:xfrm>
              <a:off x="6362666" y="4179046"/>
              <a:ext cx="455284" cy="1677474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381F83-6750-7ADE-C8EC-C79F0F6EE9F3}"/>
                </a:ext>
              </a:extLst>
            </p:cNvPr>
            <p:cNvSpPr/>
            <p:nvPr/>
          </p:nvSpPr>
          <p:spPr>
            <a:xfrm>
              <a:off x="6362666" y="4988000"/>
              <a:ext cx="455284" cy="9218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68CD25B-BC12-A79C-72ED-C99DF586EC37}"/>
                </a:ext>
              </a:extLst>
            </p:cNvPr>
            <p:cNvSpPr/>
            <p:nvPr/>
          </p:nvSpPr>
          <p:spPr>
            <a:xfrm>
              <a:off x="6362666" y="4878916"/>
              <a:ext cx="455284" cy="257418"/>
            </a:xfrm>
            <a:prstGeom prst="ellipse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6B155B-08E9-594D-24E0-E0FFBDCA2394}"/>
                </a:ext>
              </a:extLst>
            </p:cNvPr>
            <p:cNvCxnSpPr>
              <a:cxnSpLocks/>
            </p:cNvCxnSpPr>
            <p:nvPr/>
          </p:nvCxnSpPr>
          <p:spPr>
            <a:xfrm>
              <a:off x="6362666" y="4179045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79ECB7B-7C10-1BA4-822E-5F8B2B93B385}"/>
                </a:ext>
              </a:extLst>
            </p:cNvPr>
            <p:cNvCxnSpPr>
              <a:cxnSpLocks/>
            </p:cNvCxnSpPr>
            <p:nvPr/>
          </p:nvCxnSpPr>
          <p:spPr>
            <a:xfrm>
              <a:off x="6817950" y="4179045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1AB7E49-AE37-060A-C823-08E2E9DF7F25}"/>
                </a:ext>
              </a:extLst>
            </p:cNvPr>
            <p:cNvSpPr/>
            <p:nvPr/>
          </p:nvSpPr>
          <p:spPr>
            <a:xfrm>
              <a:off x="6362657" y="4092375"/>
              <a:ext cx="455285" cy="165074"/>
            </a:xfrm>
            <a:prstGeom prst="ellipse">
              <a:avLst/>
            </a:prstGeom>
            <a:solidFill>
              <a:srgbClr val="BDD7EE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C5CEB9-0ADC-1EB4-B176-83B7C2D55745}"/>
                </a:ext>
              </a:extLst>
            </p:cNvPr>
            <p:cNvGrpSpPr/>
            <p:nvPr/>
          </p:nvGrpSpPr>
          <p:grpSpPr>
            <a:xfrm>
              <a:off x="7352249" y="4065724"/>
              <a:ext cx="455294" cy="1899985"/>
              <a:chOff x="1193893" y="4068518"/>
              <a:chExt cx="455294" cy="189998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D638443-D086-172F-E3BB-E14CF86CE044}"/>
                  </a:ext>
                </a:extLst>
              </p:cNvPr>
              <p:cNvSpPr/>
              <p:nvPr/>
            </p:nvSpPr>
            <p:spPr>
              <a:xfrm>
                <a:off x="1193893" y="5803429"/>
                <a:ext cx="455285" cy="165074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BFE88AF-EA45-1F98-921E-192AAED333D6}"/>
                  </a:ext>
                </a:extLst>
              </p:cNvPr>
              <p:cNvSpPr/>
              <p:nvPr/>
            </p:nvSpPr>
            <p:spPr>
              <a:xfrm>
                <a:off x="1193903" y="4155189"/>
                <a:ext cx="455284" cy="1677474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0340CD-8425-0284-1449-A4DC7C7B93CD}"/>
                  </a:ext>
                </a:extLst>
              </p:cNvPr>
              <p:cNvSpPr/>
              <p:nvPr/>
            </p:nvSpPr>
            <p:spPr>
              <a:xfrm>
                <a:off x="1193903" y="4589069"/>
                <a:ext cx="455284" cy="129689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D0F0834-8380-80FD-563D-5E920135007F}"/>
                  </a:ext>
                </a:extLst>
              </p:cNvPr>
              <p:cNvSpPr/>
              <p:nvPr/>
            </p:nvSpPr>
            <p:spPr>
              <a:xfrm>
                <a:off x="1193893" y="4408690"/>
                <a:ext cx="455284" cy="362574"/>
              </a:xfrm>
              <a:prstGeom prst="ellipse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CE0577A-7302-CD32-D1C6-81549447E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03" y="4155188"/>
                <a:ext cx="0" cy="17307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86CF249-E599-7560-BA76-9469F4739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187" y="4155188"/>
                <a:ext cx="0" cy="173077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775A966-08DC-27F0-6EE8-83030756F2F5}"/>
                  </a:ext>
                </a:extLst>
              </p:cNvPr>
              <p:cNvSpPr/>
              <p:nvPr/>
            </p:nvSpPr>
            <p:spPr>
              <a:xfrm>
                <a:off x="1193894" y="4068518"/>
                <a:ext cx="455285" cy="165074"/>
              </a:xfrm>
              <a:prstGeom prst="ellipse">
                <a:avLst/>
              </a:prstGeom>
              <a:solidFill>
                <a:srgbClr val="BDD7EE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0CB9DF80-AB12-B1E3-1404-EEAC83EA5D81}"/>
                </a:ext>
              </a:extLst>
            </p:cNvPr>
            <p:cNvSpPr/>
            <p:nvPr/>
          </p:nvSpPr>
          <p:spPr>
            <a:xfrm rot="16200000">
              <a:off x="5987372" y="4851992"/>
              <a:ext cx="165075" cy="32050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Down 96">
              <a:extLst>
                <a:ext uri="{FF2B5EF4-FFF2-40B4-BE49-F238E27FC236}">
                  <a16:creationId xmlns:a16="http://schemas.microsoft.com/office/drawing/2014/main" id="{47AF1C9E-7110-7C97-AD5F-7FEB36D6A772}"/>
                </a:ext>
              </a:extLst>
            </p:cNvPr>
            <p:cNvSpPr/>
            <p:nvPr/>
          </p:nvSpPr>
          <p:spPr>
            <a:xfrm rot="16200000">
              <a:off x="7010875" y="4851992"/>
              <a:ext cx="165075" cy="32050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E395D4E-F9ED-A163-AB18-0F5DAF6B2AB0}"/>
                </a:ext>
              </a:extLst>
            </p:cNvPr>
            <p:cNvSpPr txBox="1"/>
            <p:nvPr/>
          </p:nvSpPr>
          <p:spPr>
            <a:xfrm>
              <a:off x="4344549" y="6477673"/>
              <a:ext cx="2352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highlight>
                    <a:srgbClr val="E6E6E6"/>
                  </a:highlight>
                </a:rPr>
                <a:t>Single Fluid Flow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C95A5D-FE4C-B5BA-2BE5-21590A052E34}"/>
              </a:ext>
            </a:extLst>
          </p:cNvPr>
          <p:cNvGrpSpPr/>
          <p:nvPr/>
        </p:nvGrpSpPr>
        <p:grpSpPr>
          <a:xfrm>
            <a:off x="6444745" y="4090238"/>
            <a:ext cx="2432620" cy="1925910"/>
            <a:chOff x="719356" y="4064384"/>
            <a:chExt cx="2432620" cy="192591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6D13B3-3A44-A71F-08BF-861EAB3B5BDA}"/>
                </a:ext>
              </a:extLst>
            </p:cNvPr>
            <p:cNvSpPr/>
            <p:nvPr/>
          </p:nvSpPr>
          <p:spPr>
            <a:xfrm>
              <a:off x="719356" y="5803428"/>
              <a:ext cx="455285" cy="165074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3910B0-65F1-CF87-D2C3-9E0274FA2CB0}"/>
                </a:ext>
              </a:extLst>
            </p:cNvPr>
            <p:cNvSpPr/>
            <p:nvPr/>
          </p:nvSpPr>
          <p:spPr>
            <a:xfrm>
              <a:off x="719366" y="4155188"/>
              <a:ext cx="455284" cy="16774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A18328-A9BF-0508-285D-64B4F7903039}"/>
                </a:ext>
              </a:extLst>
            </p:cNvPr>
            <p:cNvSpPr/>
            <p:nvPr/>
          </p:nvSpPr>
          <p:spPr>
            <a:xfrm>
              <a:off x="719366" y="5318115"/>
              <a:ext cx="455284" cy="5678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53AA0A-0736-6457-9AF3-48685FBAD4DF}"/>
                </a:ext>
              </a:extLst>
            </p:cNvPr>
            <p:cNvSpPr/>
            <p:nvPr/>
          </p:nvSpPr>
          <p:spPr>
            <a:xfrm>
              <a:off x="719356" y="5247127"/>
              <a:ext cx="455284" cy="165075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4A06C9-E8B3-D846-8219-93ABB1081CF0}"/>
                </a:ext>
              </a:extLst>
            </p:cNvPr>
            <p:cNvCxnSpPr>
              <a:cxnSpLocks/>
            </p:cNvCxnSpPr>
            <p:nvPr/>
          </p:nvCxnSpPr>
          <p:spPr>
            <a:xfrm>
              <a:off x="719366" y="4155187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121293-D443-107C-9884-78525B4832F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650" y="4155187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A010AC-7972-7E08-78E7-76ABA36967BF}"/>
                </a:ext>
              </a:extLst>
            </p:cNvPr>
            <p:cNvSpPr/>
            <p:nvPr/>
          </p:nvSpPr>
          <p:spPr>
            <a:xfrm>
              <a:off x="719357" y="4068517"/>
              <a:ext cx="455285" cy="165074"/>
            </a:xfrm>
            <a:prstGeom prst="ellipse">
              <a:avLst/>
            </a:prstGeom>
            <a:solidFill>
              <a:srgbClr val="BDD7EE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16328A2-DFA2-2EF3-48DB-A6C152B009DF}"/>
                </a:ext>
              </a:extLst>
            </p:cNvPr>
            <p:cNvSpPr/>
            <p:nvPr/>
          </p:nvSpPr>
          <p:spPr>
            <a:xfrm>
              <a:off x="1707078" y="5825220"/>
              <a:ext cx="455285" cy="165074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9F08647-86E1-9D02-04AA-1EC946CE5FA6}"/>
                </a:ext>
              </a:extLst>
            </p:cNvPr>
            <p:cNvSpPr/>
            <p:nvPr/>
          </p:nvSpPr>
          <p:spPr>
            <a:xfrm>
              <a:off x="1707088" y="4176980"/>
              <a:ext cx="455284" cy="16774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C5423F-859F-C3AC-7437-F5B45146A76A}"/>
                </a:ext>
              </a:extLst>
            </p:cNvPr>
            <p:cNvSpPr/>
            <p:nvPr/>
          </p:nvSpPr>
          <p:spPr>
            <a:xfrm>
              <a:off x="1707088" y="5158106"/>
              <a:ext cx="455284" cy="7496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8F0C383-D5E8-0D8C-2A68-7F7F7D484E8F}"/>
                </a:ext>
              </a:extLst>
            </p:cNvPr>
            <p:cNvSpPr/>
            <p:nvPr/>
          </p:nvSpPr>
          <p:spPr>
            <a:xfrm>
              <a:off x="1707078" y="5042368"/>
              <a:ext cx="455284" cy="252643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D2256B-F940-79FC-AE8D-CB72A210383A}"/>
                </a:ext>
              </a:extLst>
            </p:cNvPr>
            <p:cNvCxnSpPr>
              <a:cxnSpLocks/>
            </p:cNvCxnSpPr>
            <p:nvPr/>
          </p:nvCxnSpPr>
          <p:spPr>
            <a:xfrm>
              <a:off x="1707088" y="4176979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FBB7882-1E23-5A33-EB7B-C2A21DA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2162372" y="4176979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F07681-A375-CF14-66A0-97E4136DFA0A}"/>
                </a:ext>
              </a:extLst>
            </p:cNvPr>
            <p:cNvSpPr/>
            <p:nvPr/>
          </p:nvSpPr>
          <p:spPr>
            <a:xfrm>
              <a:off x="1707079" y="4090309"/>
              <a:ext cx="455285" cy="165074"/>
            </a:xfrm>
            <a:prstGeom prst="ellipse">
              <a:avLst/>
            </a:prstGeom>
            <a:solidFill>
              <a:srgbClr val="BDD7EE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130A10-7023-EAAE-463A-CF5E7EB8833C}"/>
                </a:ext>
              </a:extLst>
            </p:cNvPr>
            <p:cNvSpPr/>
            <p:nvPr/>
          </p:nvSpPr>
          <p:spPr>
            <a:xfrm>
              <a:off x="2696682" y="5799295"/>
              <a:ext cx="455285" cy="165074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2811E9A-E780-F344-950C-3872300F6285}"/>
                </a:ext>
              </a:extLst>
            </p:cNvPr>
            <p:cNvSpPr/>
            <p:nvPr/>
          </p:nvSpPr>
          <p:spPr>
            <a:xfrm>
              <a:off x="2696692" y="4151055"/>
              <a:ext cx="455284" cy="16774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DE37CA-53C7-98A7-6009-9C82C1F3C7DF}"/>
                </a:ext>
              </a:extLst>
            </p:cNvPr>
            <p:cNvSpPr/>
            <p:nvPr/>
          </p:nvSpPr>
          <p:spPr>
            <a:xfrm>
              <a:off x="2696692" y="4822807"/>
              <a:ext cx="455284" cy="10590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E3628E2-BCD5-0825-46CA-0A048C2AF774}"/>
                </a:ext>
              </a:extLst>
            </p:cNvPr>
            <p:cNvSpPr/>
            <p:nvPr/>
          </p:nvSpPr>
          <p:spPr>
            <a:xfrm>
              <a:off x="2696682" y="4528778"/>
              <a:ext cx="455284" cy="604681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B7EFD3-6784-05E6-04EA-F9662727BCD0}"/>
                </a:ext>
              </a:extLst>
            </p:cNvPr>
            <p:cNvCxnSpPr>
              <a:cxnSpLocks/>
            </p:cNvCxnSpPr>
            <p:nvPr/>
          </p:nvCxnSpPr>
          <p:spPr>
            <a:xfrm>
              <a:off x="2696692" y="4151054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92CDDA-315D-3186-B96A-83B0FF2E19CC}"/>
                </a:ext>
              </a:extLst>
            </p:cNvPr>
            <p:cNvCxnSpPr>
              <a:cxnSpLocks/>
            </p:cNvCxnSpPr>
            <p:nvPr/>
          </p:nvCxnSpPr>
          <p:spPr>
            <a:xfrm>
              <a:off x="3151976" y="4151054"/>
              <a:ext cx="0" cy="173077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8E6FC48-32CB-B3BB-28F7-7C21A326A4F1}"/>
                </a:ext>
              </a:extLst>
            </p:cNvPr>
            <p:cNvSpPr/>
            <p:nvPr/>
          </p:nvSpPr>
          <p:spPr>
            <a:xfrm>
              <a:off x="2696683" y="4064384"/>
              <a:ext cx="455285" cy="165074"/>
            </a:xfrm>
            <a:prstGeom prst="ellipse">
              <a:avLst/>
            </a:prstGeom>
            <a:solidFill>
              <a:srgbClr val="BDD7EE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C7917ED9-69E5-ABCD-5D71-06BEF29B2889}"/>
                </a:ext>
              </a:extLst>
            </p:cNvPr>
            <p:cNvSpPr/>
            <p:nvPr/>
          </p:nvSpPr>
          <p:spPr>
            <a:xfrm rot="16200000">
              <a:off x="1345659" y="4872648"/>
              <a:ext cx="165075" cy="32050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Down 77">
              <a:extLst>
                <a:ext uri="{FF2B5EF4-FFF2-40B4-BE49-F238E27FC236}">
                  <a16:creationId xmlns:a16="http://schemas.microsoft.com/office/drawing/2014/main" id="{A8BBC2DA-7C30-1039-4FFC-A21FD47FA580}"/>
                </a:ext>
              </a:extLst>
            </p:cNvPr>
            <p:cNvSpPr/>
            <p:nvPr/>
          </p:nvSpPr>
          <p:spPr>
            <a:xfrm rot="16200000">
              <a:off x="2369162" y="4872648"/>
              <a:ext cx="165075" cy="320504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A5689FD-85D1-0045-2D06-9BCECC7B20CF}"/>
              </a:ext>
            </a:extLst>
          </p:cNvPr>
          <p:cNvSpPr txBox="1"/>
          <p:nvPr/>
        </p:nvSpPr>
        <p:spPr>
          <a:xfrm>
            <a:off x="6444745" y="6457250"/>
            <a:ext cx="2352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E6E6E6"/>
                </a:highlight>
              </a:rPr>
              <a:t>Two Fluid Flow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84F3CA5-5881-0A60-806D-EBCC7D266610}"/>
              </a:ext>
            </a:extLst>
          </p:cNvPr>
          <p:cNvGrpSpPr/>
          <p:nvPr/>
        </p:nvGrpSpPr>
        <p:grpSpPr>
          <a:xfrm>
            <a:off x="284261" y="4240905"/>
            <a:ext cx="240631" cy="1308362"/>
            <a:chOff x="70361" y="4485092"/>
            <a:chExt cx="240631" cy="130836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9F2F69-01BC-0126-8BCA-AB25F0AEDBA8}"/>
                </a:ext>
              </a:extLst>
            </p:cNvPr>
            <p:cNvCxnSpPr>
              <a:cxnSpLocks/>
            </p:cNvCxnSpPr>
            <p:nvPr/>
          </p:nvCxnSpPr>
          <p:spPr>
            <a:xfrm>
              <a:off x="190676" y="4636716"/>
              <a:ext cx="0" cy="99348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56FAC4-74B4-12FD-53F5-33321937C7B6}"/>
                </a:ext>
              </a:extLst>
            </p:cNvPr>
            <p:cNvSpPr/>
            <p:nvPr/>
          </p:nvSpPr>
          <p:spPr>
            <a:xfrm>
              <a:off x="70361" y="4485092"/>
              <a:ext cx="240631" cy="326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69B600-CE88-904F-B685-AC9B33CBDE50}"/>
                </a:ext>
              </a:extLst>
            </p:cNvPr>
            <p:cNvSpPr/>
            <p:nvPr/>
          </p:nvSpPr>
          <p:spPr>
            <a:xfrm>
              <a:off x="70361" y="5466950"/>
              <a:ext cx="240631" cy="326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456C6A2-3CF1-1F65-4487-29262BA8DE5A}"/>
              </a:ext>
            </a:extLst>
          </p:cNvPr>
          <p:cNvSpPr txBox="1"/>
          <p:nvPr/>
        </p:nvSpPr>
        <p:spPr>
          <a:xfrm>
            <a:off x="741993" y="4656376"/>
            <a:ext cx="47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Vs</a:t>
            </a:r>
            <a:endParaRPr lang="en-US" sz="700" b="1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95CAADB-98CD-78BF-5E84-360DBD14583B}"/>
              </a:ext>
            </a:extLst>
          </p:cNvPr>
          <p:cNvSpPr/>
          <p:nvPr/>
        </p:nvSpPr>
        <p:spPr>
          <a:xfrm>
            <a:off x="47571" y="5866593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EXPNS</a:t>
            </a:r>
            <a:endParaRPr lang="en-US" sz="2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BCE299C-EFEF-3E3F-BBE6-C59D61AEBB63}"/>
              </a:ext>
            </a:extLst>
          </p:cNvPr>
          <p:cNvSpPr txBox="1"/>
          <p:nvPr/>
        </p:nvSpPr>
        <p:spPr>
          <a:xfrm>
            <a:off x="1700463" y="588014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Rhines</a:t>
            </a:r>
            <a:r>
              <a:rPr lang="en-US" dirty="0">
                <a:highlight>
                  <a:srgbClr val="C0C0C0"/>
                </a:highlight>
              </a:rPr>
              <a:t> Equation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E951035-5120-8904-88F3-ABD6B41DF970}"/>
              </a:ext>
            </a:extLst>
          </p:cNvPr>
          <p:cNvSpPr txBox="1"/>
          <p:nvPr/>
        </p:nvSpPr>
        <p:spPr>
          <a:xfrm>
            <a:off x="6898187" y="609803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Rhines</a:t>
            </a:r>
            <a:r>
              <a:rPr lang="en-US" dirty="0">
                <a:highlight>
                  <a:srgbClr val="C0C0C0"/>
                </a:highlight>
              </a:rPr>
              <a:t> Equation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1C4534-5205-5896-47B6-6B9B3F227531}"/>
              </a:ext>
            </a:extLst>
          </p:cNvPr>
          <p:cNvGrpSpPr/>
          <p:nvPr/>
        </p:nvGrpSpPr>
        <p:grpSpPr>
          <a:xfrm>
            <a:off x="5233318" y="4483106"/>
            <a:ext cx="240631" cy="1308362"/>
            <a:chOff x="70361" y="4485092"/>
            <a:chExt cx="240631" cy="1308362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2BE405E-C064-BC6D-B599-1CA0772F9CE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76" y="4636716"/>
              <a:ext cx="0" cy="99348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A8DFEE2-C76D-2849-B81A-E1F4A6529577}"/>
                </a:ext>
              </a:extLst>
            </p:cNvPr>
            <p:cNvSpPr/>
            <p:nvPr/>
          </p:nvSpPr>
          <p:spPr>
            <a:xfrm>
              <a:off x="70361" y="4485092"/>
              <a:ext cx="240631" cy="326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3B56E8A-898E-E0DA-D7B2-7F0E23D1BBAD}"/>
                </a:ext>
              </a:extLst>
            </p:cNvPr>
            <p:cNvSpPr/>
            <p:nvPr/>
          </p:nvSpPr>
          <p:spPr>
            <a:xfrm>
              <a:off x="70361" y="5466950"/>
              <a:ext cx="240631" cy="326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6EFAE46-E687-8928-82A5-AFAC1AF518DB}"/>
              </a:ext>
            </a:extLst>
          </p:cNvPr>
          <p:cNvSpPr/>
          <p:nvPr/>
        </p:nvSpPr>
        <p:spPr>
          <a:xfrm>
            <a:off x="5095559" y="612705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EXPNS</a:t>
            </a:r>
            <a:endParaRPr lang="en-US" sz="24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6FCBAED-073F-3614-A940-D86599BEAE85}"/>
              </a:ext>
            </a:extLst>
          </p:cNvPr>
          <p:cNvCxnSpPr>
            <a:cxnSpLocks/>
          </p:cNvCxnSpPr>
          <p:nvPr/>
        </p:nvCxnSpPr>
        <p:spPr>
          <a:xfrm>
            <a:off x="5768214" y="3984130"/>
            <a:ext cx="0" cy="19750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6D0183BF-9722-D18B-63E6-7AD336AEEF43}"/>
              </a:ext>
            </a:extLst>
          </p:cNvPr>
          <p:cNvSpPr/>
          <p:nvPr/>
        </p:nvSpPr>
        <p:spPr>
          <a:xfrm>
            <a:off x="5647900" y="3832246"/>
            <a:ext cx="240631" cy="32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2116B6C-848E-AAC3-76AD-206CBEC4F89D}"/>
              </a:ext>
            </a:extLst>
          </p:cNvPr>
          <p:cNvSpPr/>
          <p:nvPr/>
        </p:nvSpPr>
        <p:spPr>
          <a:xfrm>
            <a:off x="5647899" y="4503874"/>
            <a:ext cx="240631" cy="32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313ACDB-89DE-E73A-741E-8698D50099E8}"/>
              </a:ext>
            </a:extLst>
          </p:cNvPr>
          <p:cNvSpPr/>
          <p:nvPr/>
        </p:nvSpPr>
        <p:spPr>
          <a:xfrm>
            <a:off x="5648781" y="5115858"/>
            <a:ext cx="240631" cy="32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8E2214-2CE9-18CB-A248-C5CBD86C0479}"/>
              </a:ext>
            </a:extLst>
          </p:cNvPr>
          <p:cNvSpPr txBox="1"/>
          <p:nvPr/>
        </p:nvSpPr>
        <p:spPr>
          <a:xfrm>
            <a:off x="5945797" y="4711705"/>
            <a:ext cx="47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Vs</a:t>
            </a:r>
            <a:endParaRPr lang="en-US" sz="700" b="1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59470C-9025-106B-42E2-685D7C518AB6}"/>
              </a:ext>
            </a:extLst>
          </p:cNvPr>
          <p:cNvSpPr/>
          <p:nvPr/>
        </p:nvSpPr>
        <p:spPr>
          <a:xfrm>
            <a:off x="5638882" y="5728030"/>
            <a:ext cx="240631" cy="32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8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4E3380-4559-46FB-8944-E09B63023764}"/>
              </a:ext>
            </a:extLst>
          </p:cNvPr>
          <p:cNvSpPr/>
          <p:nvPr/>
        </p:nvSpPr>
        <p:spPr>
          <a:xfrm>
            <a:off x="3671668" y="547277"/>
            <a:ext cx="1800664" cy="58949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Outline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C4583-63F3-FDC4-DF15-70C77BA76A17}"/>
              </a:ext>
            </a:extLst>
          </p:cNvPr>
          <p:cNvSpPr/>
          <p:nvPr/>
        </p:nvSpPr>
        <p:spPr>
          <a:xfrm>
            <a:off x="2307773" y="1503905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 to Porous Media Flow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F3831C-A7DC-5D10-A1A7-65DE6857F66F}"/>
              </a:ext>
            </a:extLst>
          </p:cNvPr>
          <p:cNvSpPr/>
          <p:nvPr/>
        </p:nvSpPr>
        <p:spPr>
          <a:xfrm>
            <a:off x="2307772" y="2238167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effectLst/>
              </a:rPr>
              <a:t>Metal Matrix Composite (MMA)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E3CC4D-131A-E12F-71CF-1EF0547F0E7E}"/>
              </a:ext>
            </a:extLst>
          </p:cNvPr>
          <p:cNvSpPr/>
          <p:nvPr/>
        </p:nvSpPr>
        <p:spPr>
          <a:xfrm>
            <a:off x="2307772" y="2972429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  <a:effectLst/>
              </a:rPr>
              <a:t>Micro pillared Cooling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5A27E-8464-C183-A3F2-26F48D0CCEE0}"/>
              </a:ext>
            </a:extLst>
          </p:cNvPr>
          <p:cNvSpPr/>
          <p:nvPr/>
        </p:nvSpPr>
        <p:spPr>
          <a:xfrm>
            <a:off x="2307772" y="3706691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/>
              </a:rPr>
              <a:t>Exa-Scale Pore Network Simulator (</a:t>
            </a:r>
            <a:r>
              <a:rPr lang="en-US" kern="1200" dirty="0">
                <a:solidFill>
                  <a:schemeClr val="tx1"/>
                </a:solidFill>
              </a:rPr>
              <a:t>EXPNS</a:t>
            </a:r>
            <a:r>
              <a:rPr lang="en-US" dirty="0"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F66E5D-9A72-830A-AC9B-20503FB7D000}"/>
              </a:ext>
            </a:extLst>
          </p:cNvPr>
          <p:cNvSpPr/>
          <p:nvPr/>
        </p:nvSpPr>
        <p:spPr>
          <a:xfrm>
            <a:off x="2307772" y="4440953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Results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737BB-67C9-5D2F-FCDC-CB0C86AD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7E328C-6752-C3CA-2812-0C054A1C46D1}"/>
              </a:ext>
            </a:extLst>
          </p:cNvPr>
          <p:cNvSpPr/>
          <p:nvPr/>
        </p:nvSpPr>
        <p:spPr>
          <a:xfrm>
            <a:off x="2307772" y="5175215"/>
            <a:ext cx="4685210" cy="589497"/>
          </a:xfrm>
          <a:prstGeom prst="rect">
            <a:avLst/>
          </a:prstGeom>
          <a:solidFill>
            <a:srgbClr val="AFABAB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Conclusion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46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0DE6646-3AE8-4B31-A9DD-C11F2055EF75}"/>
              </a:ext>
            </a:extLst>
          </p:cNvPr>
          <p:cNvSpPr/>
          <p:nvPr/>
        </p:nvSpPr>
        <p:spPr>
          <a:xfrm>
            <a:off x="2654934" y="77942"/>
            <a:ext cx="3834130" cy="5826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Conductance Finding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D7E5F-3617-4ABC-BEA4-7D06A05F5EB5}"/>
              </a:ext>
            </a:extLst>
          </p:cNvPr>
          <p:cNvGrpSpPr/>
          <p:nvPr/>
        </p:nvGrpSpPr>
        <p:grpSpPr>
          <a:xfrm>
            <a:off x="127690" y="846955"/>
            <a:ext cx="5942217" cy="6011045"/>
            <a:chOff x="29958" y="0"/>
            <a:chExt cx="5942217" cy="601104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4640D5-CE6E-4177-BD73-FD547F39D3BD}"/>
                </a:ext>
              </a:extLst>
            </p:cNvPr>
            <p:cNvGrpSpPr/>
            <p:nvPr/>
          </p:nvGrpSpPr>
          <p:grpSpPr>
            <a:xfrm>
              <a:off x="29958" y="0"/>
              <a:ext cx="5942217" cy="6011045"/>
              <a:chOff x="29958" y="0"/>
              <a:chExt cx="5942217" cy="601104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69ADB59-4C11-4056-B551-471A422BC371}"/>
                  </a:ext>
                </a:extLst>
              </p:cNvPr>
              <p:cNvGrpSpPr/>
              <p:nvPr/>
            </p:nvGrpSpPr>
            <p:grpSpPr>
              <a:xfrm>
                <a:off x="29958" y="0"/>
                <a:ext cx="5942217" cy="6011045"/>
                <a:chOff x="29958" y="0"/>
                <a:chExt cx="5942217" cy="6011045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B842F04B-EC35-420D-AF00-C9DEEE1599C1}"/>
                    </a:ext>
                  </a:extLst>
                </p:cNvPr>
                <p:cNvGrpSpPr/>
                <p:nvPr/>
              </p:nvGrpSpPr>
              <p:grpSpPr>
                <a:xfrm>
                  <a:off x="29958" y="0"/>
                  <a:ext cx="3490681" cy="6011045"/>
                  <a:chOff x="1" y="-1"/>
                  <a:chExt cx="4224753" cy="6465227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46C4DFAA-87C2-479F-B3FD-8686D8D090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" y="-1"/>
                    <a:ext cx="3931068" cy="4418611"/>
                    <a:chOff x="1" y="-1"/>
                    <a:chExt cx="4855140" cy="5457290"/>
                  </a:xfrm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A9887E30-943A-4034-B7B9-B9487DA46AC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301074" y="301074"/>
                      <a:ext cx="5457290" cy="4855140"/>
                    </a:xfrm>
                    <a:prstGeom prst="rect">
                      <a:avLst/>
                    </a:prstGeom>
                    <a:solidFill>
                      <a:schemeClr val="accent1">
                        <a:alpha val="44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414D6E9D-4ED2-42E4-966B-8CC2CE3B962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32061" y="3160083"/>
                      <a:ext cx="711626" cy="6400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069259D-9F27-4E67-B175-C9C4B92F608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34551" y="3228404"/>
                      <a:ext cx="609965" cy="5486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F6E89CCE-D591-45E5-A97A-DBFEA5E2BA2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29363" y="3355011"/>
                      <a:ext cx="304982" cy="27432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983E945B-FF8D-45FF-9EFD-ACF746E7BA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930518" y="3173736"/>
                      <a:ext cx="731520" cy="657975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7868330A-C4BA-445A-A17E-2B999D2274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73776" y="1951722"/>
                      <a:ext cx="524279" cy="4715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215D1CD-592F-43E4-B23A-47B303D4F6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87461" y="1981888"/>
                      <a:ext cx="457200" cy="41123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4F9B3627-F2EA-42D4-A8B0-8E991167AE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07226" y="620565"/>
                      <a:ext cx="609965" cy="54864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BD8AE192-A03A-448A-9918-4AF55FEB9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653035" y="731658"/>
                      <a:ext cx="365760" cy="328987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6527D425-C4FE-4325-8640-1D32FA7FF5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4113398" y="2047123"/>
                      <a:ext cx="365760" cy="328987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E53BC19F-0EF9-47A3-A1BA-4DAF88079F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726041" y="1915357"/>
                      <a:ext cx="711626" cy="6400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EC20EB25-3C0D-405C-A35E-75AC6ACBCB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36776" y="756299"/>
                      <a:ext cx="304982" cy="27432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21F2572-8DB8-4366-B5B0-57AB42BFD6D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34139" y="641024"/>
                      <a:ext cx="524279" cy="4715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7FD711A0-2753-450C-95B8-FD38FE3B3C2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832205" y="4539435"/>
                      <a:ext cx="524279" cy="4715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82F1B58B-9AE2-47F1-88DB-27ECA0B547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4011003" y="4540768"/>
                      <a:ext cx="548640" cy="493481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50E84B71-0B8E-4FD9-94DD-09888290B47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573776" y="4534856"/>
                      <a:ext cx="524279" cy="4715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FBBD7E96-A314-474F-BDDC-38C4145AB4F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8659" y="4534856"/>
                      <a:ext cx="524279" cy="4715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A31EEF83-DEB1-4727-9546-B9C21555F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3025" y="1455073"/>
                      <a:ext cx="1238802" cy="131815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FF00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B8283FC2-4BDF-40E8-8F1A-2BA8A08CA6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269546" y="2634684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74B64EC8-88C6-4747-A7CB-0EB38D49C8E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280284" y="1272193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BC562A9-C708-45F8-ABD9-DE3310914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6086" y="2765018"/>
                      <a:ext cx="1238802" cy="131815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BD2086C9-0B2B-4749-8BC8-271CDE570B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262607" y="3930078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B40E8CC0-110D-4DDD-9726-0502EA2C8F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555593" y="2634684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A752D688-4A1D-4124-8545-D2074DF1A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1109" y="2189350"/>
                      <a:ext cx="1238802" cy="129737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66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913ACBCD-CA4A-45A4-8DC7-3DDDC7D0DA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62655" y="2668606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CC47C3DB-7F7D-418C-AEC1-100B1833E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807" y="2178662"/>
                      <a:ext cx="1238802" cy="129737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63F27DC8-D2DF-4499-97C4-FEFA7A448F34}"/>
                      </a:ext>
                    </a:extLst>
                  </p:cNvPr>
                  <p:cNvGrpSpPr/>
                  <p:nvPr/>
                </p:nvGrpSpPr>
                <p:grpSpPr>
                  <a:xfrm>
                    <a:off x="2572947" y="4700162"/>
                    <a:ext cx="1651807" cy="1765064"/>
                    <a:chOff x="2572947" y="4700162"/>
                    <a:chExt cx="1651807" cy="1765064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3704D5C9-F04C-457C-9415-EC79B1922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4510" y="5009934"/>
                      <a:ext cx="1238802" cy="1297379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28575">
                      <a:solidFill>
                        <a:srgbClr val="FF0066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6E42A602-1F8C-411D-AC50-ECB2CB1D41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232764" y="6175574"/>
                      <a:ext cx="304984" cy="27431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476D504C-DC84-410F-BA16-DDB4BF3B70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029442" y="4735936"/>
                      <a:ext cx="711627" cy="6400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7F1EF518-3ACC-4C89-B02B-C5B95A4C3A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72947" y="5455254"/>
                      <a:ext cx="365760" cy="365761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08FF4E1-A9EC-453A-AAD0-E8CECFEF7D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858994" y="5455255"/>
                      <a:ext cx="365760" cy="365760"/>
                    </a:xfrm>
                    <a:prstGeom prst="ellipse">
                      <a:avLst/>
                    </a:prstGeom>
                    <a:noFill/>
                    <a:ln w="539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cxnSp>
                <p:nvCxnSpPr>
                  <p:cNvPr id="53" name="Connector: Curved 52">
                    <a:extLst>
                      <a:ext uri="{FF2B5EF4-FFF2-40B4-BE49-F238E27FC236}">
                        <a16:creationId xmlns:a16="http://schemas.microsoft.com/office/drawing/2014/main" id="{E00FC3AA-3453-4DD8-8992-5A130912E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2175204" y="3119119"/>
                    <a:ext cx="2055852" cy="897428"/>
                  </a:xfrm>
                  <a:prstGeom prst="curvedConnector3">
                    <a:avLst>
                      <a:gd name="adj1" fmla="val 50000"/>
                    </a:avLst>
                  </a:prstGeom>
                  <a:ln w="1047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74126FC-DFB4-453D-A006-A5B6EC0CB36E}"/>
                    </a:ext>
                  </a:extLst>
                </p:cNvPr>
                <p:cNvGrpSpPr/>
                <p:nvPr/>
              </p:nvGrpSpPr>
              <p:grpSpPr>
                <a:xfrm>
                  <a:off x="3409950" y="28575"/>
                  <a:ext cx="2562225" cy="2378075"/>
                  <a:chOff x="0" y="0"/>
                  <a:chExt cx="2562225" cy="2378075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68DD4E5C-02E6-4D60-9781-0CD5B96FDD8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2562225" cy="2378075"/>
                    <a:chOff x="0" y="0"/>
                    <a:chExt cx="2562225" cy="2378075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08E9193C-90CD-423E-B70D-7E873E6E8A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2560955" cy="2378075"/>
                      <a:chOff x="0" y="0"/>
                      <a:chExt cx="2560955" cy="2378075"/>
                    </a:xfrm>
                  </p:grpSpPr>
                  <p:grpSp>
                    <p:nvGrpSpPr>
                      <p:cNvPr id="42" name="Group 41">
                        <a:extLst>
                          <a:ext uri="{FF2B5EF4-FFF2-40B4-BE49-F238E27FC236}">
                            <a16:creationId xmlns:a16="http://schemas.microsoft.com/office/drawing/2014/main" id="{F24784BF-4B5D-45E6-A4BE-748F6558A8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2560955" cy="2378075"/>
                        <a:chOff x="0" y="0"/>
                        <a:chExt cx="2560955" cy="2378075"/>
                      </a:xfrm>
                    </p:grpSpPr>
                    <p:grpSp>
                      <p:nvGrpSpPr>
                        <p:cNvPr id="44" name="Group 43">
                          <a:extLst>
                            <a:ext uri="{FF2B5EF4-FFF2-40B4-BE49-F238E27FC236}">
                              <a16:creationId xmlns:a16="http://schemas.microsoft.com/office/drawing/2014/main" id="{63C8CFD5-3C05-4ED5-8780-0AD1EE9E5D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2560955" cy="2378075"/>
                          <a:chOff x="0" y="0"/>
                          <a:chExt cx="2560955" cy="2378075"/>
                        </a:xfrm>
                      </p:grpSpPr>
                      <p:pic>
                        <p:nvPicPr>
                          <p:cNvPr id="46" name="Picture 45" descr="A close up of a devic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88351792-DC86-4F2E-B525-78C5B9E41B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0" y="0"/>
                            <a:ext cx="2560955" cy="237807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prstClr val="black"/>
                            </a:solidFill>
                          </a:ln>
                        </p:spPr>
                      </p:pic>
                      <p:sp>
                        <p:nvSpPr>
                          <p:cNvPr id="47" name="Arrow: Right 46">
                            <a:extLst>
                              <a:ext uri="{FF2B5EF4-FFF2-40B4-BE49-F238E27FC236}">
                                <a16:creationId xmlns:a16="http://schemas.microsoft.com/office/drawing/2014/main" id="{93F57776-C916-4576-8736-4A9C52B276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90978">
                            <a:off x="438150" y="1518285"/>
                            <a:ext cx="476250" cy="239395"/>
                          </a:xfrm>
                          <a:prstGeom prst="rightArrow">
                            <a:avLst>
                              <a:gd name="adj1" fmla="val 50000"/>
                              <a:gd name="adj2" fmla="val 75343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8" name="Text Box 1427">
                            <a:extLst>
                              <a:ext uri="{FF2B5EF4-FFF2-40B4-BE49-F238E27FC236}">
                                <a16:creationId xmlns:a16="http://schemas.microsoft.com/office/drawing/2014/main" id="{1C561413-0AC4-46D8-828D-39EBF12253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61975" y="1809750"/>
                            <a:ext cx="676275" cy="312572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algn="just">
                              <a:lnSpc>
                                <a:spcPct val="200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200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a:t>Inlet </a:t>
                            </a:r>
                          </a:p>
                        </p:txBody>
                      </p:sp>
                    </p:grpSp>
                    <p:sp>
                      <p:nvSpPr>
                        <p:cNvPr id="45" name="Text Box 1433">
                          <a:extLst>
                            <a:ext uri="{FF2B5EF4-FFF2-40B4-BE49-F238E27FC236}">
                              <a16:creationId xmlns:a16="http://schemas.microsoft.com/office/drawing/2014/main" id="{59129684-5E5F-4759-BE51-EDBFCBD73D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90675" y="1619250"/>
                          <a:ext cx="676275" cy="312572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algn="just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a:t>Pillar 1  </a:t>
                          </a:r>
                        </a:p>
                      </p:txBody>
                    </p:sp>
                  </p:grpSp>
                  <p:sp>
                    <p:nvSpPr>
                      <p:cNvPr id="43" name="Arrow: Right 42">
                        <a:extLst>
                          <a:ext uri="{FF2B5EF4-FFF2-40B4-BE49-F238E27FC236}">
                            <a16:creationId xmlns:a16="http://schemas.microsoft.com/office/drawing/2014/main" id="{9F687D07-6904-42F4-989E-F0E83BE50BBB}"/>
                          </a:ext>
                        </a:extLst>
                      </p:cNvPr>
                      <p:cNvSpPr/>
                      <p:nvPr/>
                    </p:nvSpPr>
                    <p:spPr>
                      <a:xfrm rot="18890978">
                        <a:off x="1838325" y="375285"/>
                        <a:ext cx="476250" cy="239395"/>
                      </a:xfrm>
                      <a:prstGeom prst="rightArrow">
                        <a:avLst>
                          <a:gd name="adj1" fmla="val 50000"/>
                          <a:gd name="adj2" fmla="val 75343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41" name="Text Box 1432">
                      <a:extLst>
                        <a:ext uri="{FF2B5EF4-FFF2-40B4-BE49-F238E27FC236}">
                          <a16:creationId xmlns:a16="http://schemas.microsoft.com/office/drawing/2014/main" id="{5D6C1FA5-8B09-4BF7-9E09-F0D71D0141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4425" y="9525"/>
                      <a:ext cx="1447800" cy="31432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Outlet, pressure 0</a:t>
                      </a:r>
                    </a:p>
                  </p:txBody>
                </p:sp>
              </p:grpSp>
              <p:sp>
                <p:nvSpPr>
                  <p:cNvPr id="39" name="Text Box 1434">
                    <a:extLst>
                      <a:ext uri="{FF2B5EF4-FFF2-40B4-BE49-F238E27FC236}">
                        <a16:creationId xmlns:a16="http://schemas.microsoft.com/office/drawing/2014/main" id="{1C8A8A21-6E09-4466-A0A4-E5F6B64ECE40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0" y="266700"/>
                    <a:ext cx="676275" cy="312572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just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a:t>Pillar 2  </a:t>
                    </a:r>
                  </a:p>
                </p:txBody>
              </p:sp>
            </p:grpSp>
          </p:grpSp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63AC9093-2275-4D8E-8FCC-86ED02EF32B8}"/>
                  </a:ext>
                </a:extLst>
              </p:cNvPr>
              <p:cNvSpPr/>
              <p:nvPr/>
            </p:nvSpPr>
            <p:spPr>
              <a:xfrm>
                <a:off x="4591050" y="2258711"/>
                <a:ext cx="485775" cy="866775"/>
              </a:xfrm>
              <a:prstGeom prst="downArrow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133E74-1FF9-4037-9B74-F238CAFD2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175" y="3162300"/>
              <a:ext cx="2263775" cy="20955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06CD9998-29CC-43A5-8A06-3B43848766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4" y="5053274"/>
            <a:ext cx="1784474" cy="176381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BC6319E-3508-4998-9790-6021C6B9B6DF}"/>
                  </a:ext>
                </a:extLst>
              </p:cNvPr>
              <p:cNvSpPr/>
              <p:nvPr/>
            </p:nvSpPr>
            <p:spPr>
              <a:xfrm>
                <a:off x="6312408" y="1173624"/>
                <a:ext cx="2605457" cy="646331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considered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BC6319E-3508-4998-9790-6021C6B9B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08" y="1173624"/>
                <a:ext cx="2605457" cy="646331"/>
              </a:xfrm>
              <a:prstGeom prst="rect">
                <a:avLst/>
              </a:prstGeom>
              <a:blipFill>
                <a:blip r:embed="rId5"/>
                <a:stretch>
                  <a:fillRect l="-2108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488C65-2BF6-4A8A-874B-C795B9AE668A}"/>
                  </a:ext>
                </a:extLst>
              </p:cNvPr>
              <p:cNvSpPr/>
              <p:nvPr/>
            </p:nvSpPr>
            <p:spPr>
              <a:xfrm>
                <a:off x="6312408" y="2001612"/>
                <a:ext cx="2814103" cy="63998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5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𝑖𝑛𝑐𝑟𝑒𝑚𝑒𝑛𝑡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F488C65-2BF6-4A8A-874B-C795B9AE6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08" y="2001612"/>
                <a:ext cx="2814103" cy="639983"/>
              </a:xfrm>
              <a:prstGeom prst="rect">
                <a:avLst/>
              </a:prstGeom>
              <a:blipFill>
                <a:blip r:embed="rId6"/>
                <a:stretch>
                  <a:fillRect r="-1735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85D5E7B-94AA-494A-8965-9727FD1BFE9D}"/>
                  </a:ext>
                </a:extLst>
              </p:cNvPr>
              <p:cNvSpPr/>
              <p:nvPr/>
            </p:nvSpPr>
            <p:spPr>
              <a:xfrm>
                <a:off x="6331071" y="3240818"/>
                <a:ext cx="2418468" cy="1200329"/>
              </a:xfrm>
              <a:prstGeom prst="rect">
                <a:avLst/>
              </a:prstGeom>
              <a:solidFill>
                <a:srgbClr val="DECB77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Times New Roman" panose="02020603050405020304" pitchFamily="18" charset="0"/>
                  </a:rPr>
                  <a:t>Avg 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eight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00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water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2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(0.5 increment) &gt;&gt;&gt; 5 counts</a:t>
                </a: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85D5E7B-94AA-494A-8965-9727FD1BF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71" y="3240818"/>
                <a:ext cx="2418468" cy="1200329"/>
              </a:xfrm>
              <a:prstGeom prst="rect">
                <a:avLst/>
              </a:prstGeom>
              <a:blipFill>
                <a:blip r:embed="rId7"/>
                <a:stretch>
                  <a:fillRect l="-227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69453AF1-977F-4B4D-833B-C1F5A841178C}"/>
              </a:ext>
            </a:extLst>
          </p:cNvPr>
          <p:cNvSpPr txBox="1"/>
          <p:nvPr/>
        </p:nvSpPr>
        <p:spPr>
          <a:xfrm>
            <a:off x="6252709" y="2767087"/>
            <a:ext cx="183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15 combinations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71CEB-26C3-418D-B4B8-1E6562672B43}"/>
              </a:ext>
            </a:extLst>
          </p:cNvPr>
          <p:cNvSpPr txBox="1"/>
          <p:nvPr/>
        </p:nvSpPr>
        <p:spPr>
          <a:xfrm>
            <a:off x="6252708" y="4549096"/>
            <a:ext cx="22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75 combinations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B92036-176D-47FB-903B-EEC6ADC70AB5}"/>
              </a:ext>
            </a:extLst>
          </p:cNvPr>
          <p:cNvSpPr txBox="1"/>
          <p:nvPr/>
        </p:nvSpPr>
        <p:spPr>
          <a:xfrm>
            <a:off x="6252708" y="5040370"/>
            <a:ext cx="277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rate = Pressure Diff</a:t>
            </a:r>
            <a:r>
              <a:rPr lang="en-US" dirty="0">
                <a:ea typeface="Cambria Math" panose="02040503050406030204" pitchFamily="18" charset="0"/>
              </a:rPr>
              <a:t> * </a:t>
            </a:r>
            <a:r>
              <a:rPr lang="en-US" dirty="0"/>
              <a:t>conductivity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BB76DA-005D-3BE4-6F54-C2F9EF6B3F5E}"/>
              </a:ext>
            </a:extLst>
          </p:cNvPr>
          <p:cNvCxnSpPr>
            <a:cxnSpLocks/>
          </p:cNvCxnSpPr>
          <p:nvPr/>
        </p:nvCxnSpPr>
        <p:spPr>
          <a:xfrm>
            <a:off x="5774632" y="1889424"/>
            <a:ext cx="0" cy="3810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6BE5A-8E9A-367E-684A-CA48A017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Applications – EPIC">
            <a:extLst>
              <a:ext uri="{FF2B5EF4-FFF2-40B4-BE49-F238E27FC236}">
                <a16:creationId xmlns:a16="http://schemas.microsoft.com/office/drawing/2014/main" id="{21AA45AB-C3DE-463C-3640-C726E825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48" y="5886677"/>
            <a:ext cx="1572811" cy="9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Arrow: Pentagon 85">
            <a:extLst>
              <a:ext uri="{FF2B5EF4-FFF2-40B4-BE49-F238E27FC236}">
                <a16:creationId xmlns:a16="http://schemas.microsoft.com/office/drawing/2014/main" id="{56FDCBBE-57EE-6DD1-6F60-8979F0B34A47}"/>
              </a:ext>
            </a:extLst>
          </p:cNvPr>
          <p:cNvSpPr/>
          <p:nvPr/>
        </p:nvSpPr>
        <p:spPr>
          <a:xfrm>
            <a:off x="107847" y="112180"/>
            <a:ext cx="1663337" cy="5971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Problem 2</a:t>
            </a:r>
          </a:p>
        </p:txBody>
      </p:sp>
    </p:spTree>
    <p:extLst>
      <p:ext uri="{BB962C8B-B14F-4D97-AF65-F5344CB8AC3E}">
        <p14:creationId xmlns:p14="http://schemas.microsoft.com/office/powerpoint/2010/main" val="177822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1A6BD1-1CEA-48AC-8A97-D6CC7E2BB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10315"/>
              </p:ext>
            </p:extLst>
          </p:nvPr>
        </p:nvGraphicFramePr>
        <p:xfrm>
          <a:off x="500743" y="898146"/>
          <a:ext cx="8229599" cy="5452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47E99AD-0F98-41DA-B4D9-3F6602ABDDC2}"/>
              </a:ext>
            </a:extLst>
          </p:cNvPr>
          <p:cNvSpPr/>
          <p:nvPr/>
        </p:nvSpPr>
        <p:spPr>
          <a:xfrm>
            <a:off x="1389513" y="98474"/>
            <a:ext cx="6364974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Change of Flow Rate with Pressure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9DF71-6F5A-466E-B9A3-97A2D9AF8731}"/>
              </a:ext>
            </a:extLst>
          </p:cNvPr>
          <p:cNvSpPr txBox="1"/>
          <p:nvPr/>
        </p:nvSpPr>
        <p:spPr>
          <a:xfrm>
            <a:off x="5570806" y="1533378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Dia</a:t>
            </a:r>
            <a:r>
              <a:rPr lang="en-US" dirty="0"/>
              <a:t> 1= 2 &amp; </a:t>
            </a:r>
            <a:r>
              <a:rPr lang="en-US" dirty="0" err="1"/>
              <a:t>Dia</a:t>
            </a:r>
            <a:r>
              <a:rPr lang="en-US" dirty="0"/>
              <a:t> 2 =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D739E-2A15-4A0F-CE57-897BF1CC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6686B-36C9-49B7-BA3F-5135C71FF606}"/>
              </a:ext>
            </a:extLst>
          </p:cNvPr>
          <p:cNvSpPr/>
          <p:nvPr/>
        </p:nvSpPr>
        <p:spPr>
          <a:xfrm>
            <a:off x="857004" y="1898469"/>
            <a:ext cx="7429991" cy="135016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</a:rPr>
              <a:t>Results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1C82-46CC-7A3F-A3F2-C2010B0D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1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46FB6D-C611-4580-B72F-CD091F4D6640}"/>
              </a:ext>
            </a:extLst>
          </p:cNvPr>
          <p:cNvSpPr/>
          <p:nvPr/>
        </p:nvSpPr>
        <p:spPr>
          <a:xfrm>
            <a:off x="2489415" y="172549"/>
            <a:ext cx="4165169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Validation of EXPNS: Results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F3C778C-3A70-48C0-9426-EE1B4CF6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" y="1411769"/>
            <a:ext cx="4419316" cy="3430036"/>
          </a:xfrm>
          <a:prstGeom prst="rect">
            <a:avLst/>
          </a:prstGeom>
        </p:spPr>
      </p:pic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BA7D5C6D-30A7-4FD8-93B7-AEBBF3B74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19" y="1411769"/>
            <a:ext cx="4573381" cy="34300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92F3E-99CB-865B-BD2B-BC0114AC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F1500-CD92-B497-2874-7E170CB19E6B}"/>
              </a:ext>
            </a:extLst>
          </p:cNvPr>
          <p:cNvSpPr txBox="1"/>
          <p:nvPr/>
        </p:nvSpPr>
        <p:spPr>
          <a:xfrm>
            <a:off x="914250" y="911045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Fluid</a:t>
            </a:r>
          </a:p>
        </p:txBody>
      </p:sp>
    </p:spTree>
    <p:extLst>
      <p:ext uri="{BB962C8B-B14F-4D97-AF65-F5344CB8AC3E}">
        <p14:creationId xmlns:p14="http://schemas.microsoft.com/office/powerpoint/2010/main" val="392893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B53685-03B8-4744-8845-A19AA807CD66}"/>
              </a:ext>
            </a:extLst>
          </p:cNvPr>
          <p:cNvSpPr/>
          <p:nvPr/>
        </p:nvSpPr>
        <p:spPr>
          <a:xfrm>
            <a:off x="2489415" y="172549"/>
            <a:ext cx="4165169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Validation of EXPNS: Results</a:t>
            </a:r>
          </a:p>
        </p:txBody>
      </p:sp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23D94D9-BBA0-42A1-BD43-5F8ED9E92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3406"/>
            <a:ext cx="5022166" cy="3849755"/>
          </a:xfrm>
          <a:prstGeom prst="rect">
            <a:avLst/>
          </a:prstGeo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7A689F9-28D4-4DC3-9ACD-4EF9952874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83406"/>
            <a:ext cx="4674353" cy="38497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CFC0B-D814-6214-90B2-FCDBAB23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E134F6-40D2-9FD1-7582-3E001B1FA49F}"/>
              </a:ext>
            </a:extLst>
          </p:cNvPr>
          <p:cNvGrpSpPr/>
          <p:nvPr/>
        </p:nvGrpSpPr>
        <p:grpSpPr>
          <a:xfrm>
            <a:off x="7724503" y="1"/>
            <a:ext cx="1419496" cy="478970"/>
            <a:chOff x="7543801" y="863708"/>
            <a:chExt cx="1600196" cy="607101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61B2C965-BF2E-8071-47C6-1E5F4D24AE3D}"/>
                </a:ext>
              </a:extLst>
            </p:cNvPr>
            <p:cNvSpPr/>
            <p:nvPr/>
          </p:nvSpPr>
          <p:spPr>
            <a:xfrm flipH="1" flipV="1">
              <a:off x="7543801" y="863708"/>
              <a:ext cx="1600196" cy="607101"/>
            </a:xfrm>
            <a:prstGeom prst="snip1Rect">
              <a:avLst>
                <a:gd name="adj" fmla="val 50000"/>
              </a:avLst>
            </a:prstGeom>
            <a:solidFill>
              <a:schemeClr val="accent2">
                <a:alpha val="46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A15CCA-920B-92FD-1AFA-7B11FE83E00D}"/>
                </a:ext>
              </a:extLst>
            </p:cNvPr>
            <p:cNvSpPr txBox="1"/>
            <p:nvPr/>
          </p:nvSpPr>
          <p:spPr>
            <a:xfrm>
              <a:off x="7761154" y="959510"/>
              <a:ext cx="1382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353EBC-6DC6-04E7-3CC4-4A357653E476}"/>
              </a:ext>
            </a:extLst>
          </p:cNvPr>
          <p:cNvSpPr txBox="1"/>
          <p:nvPr/>
        </p:nvSpPr>
        <p:spPr>
          <a:xfrm>
            <a:off x="931667" y="1046863"/>
            <a:ext cx="13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Fluids</a:t>
            </a:r>
          </a:p>
        </p:txBody>
      </p:sp>
    </p:spTree>
    <p:extLst>
      <p:ext uri="{BB962C8B-B14F-4D97-AF65-F5344CB8AC3E}">
        <p14:creationId xmlns:p14="http://schemas.microsoft.com/office/powerpoint/2010/main" val="56147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5334" y="3856601"/>
            <a:ext cx="2974242" cy="228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269" y="3856601"/>
            <a:ext cx="3014307" cy="23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98" y="3856601"/>
            <a:ext cx="2992543" cy="226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50972" y="1083135"/>
            <a:ext cx="2852153" cy="21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1546" y="1072771"/>
            <a:ext cx="2957677" cy="22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2134" y="1083135"/>
            <a:ext cx="2818431" cy="21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36"/>
          <p:cNvSpPr txBox="1"/>
          <p:nvPr/>
        </p:nvSpPr>
        <p:spPr>
          <a:xfrm>
            <a:off x="3027641" y="3470775"/>
            <a:ext cx="3014307" cy="3100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8196" b="-24589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/>
          </a:p>
        </p:txBody>
      </p:sp>
      <p:sp>
        <p:nvSpPr>
          <p:cNvPr id="998" name="Google Shape;998;p36"/>
          <p:cNvSpPr txBox="1"/>
          <p:nvPr/>
        </p:nvSpPr>
        <p:spPr>
          <a:xfrm>
            <a:off x="3011466" y="518582"/>
            <a:ext cx="2753139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t="-8196" b="-24589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/>
          </a:p>
        </p:txBody>
      </p:sp>
      <p:sp>
        <p:nvSpPr>
          <p:cNvPr id="999" name="Google Shape;999;p36"/>
          <p:cNvSpPr txBox="1">
            <a:spLocks noGrp="1"/>
          </p:cNvSpPr>
          <p:nvPr>
            <p:ph type="sldNum" idx="12"/>
          </p:nvPr>
        </p:nvSpPr>
        <p:spPr>
          <a:xfrm>
            <a:off x="6404101" y="6140438"/>
            <a:ext cx="2252569" cy="306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24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5696" y="3760428"/>
            <a:ext cx="2951922" cy="224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6260" y="3786814"/>
            <a:ext cx="2951922" cy="221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9" y="3747234"/>
            <a:ext cx="3022287" cy="226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3356" y="881112"/>
            <a:ext cx="2794379" cy="20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11945" y="881112"/>
            <a:ext cx="2890655" cy="20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767" y="881112"/>
            <a:ext cx="2794379" cy="20957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37"/>
          <p:cNvSpPr txBox="1"/>
          <p:nvPr/>
        </p:nvSpPr>
        <p:spPr>
          <a:xfrm>
            <a:off x="3034596" y="3368040"/>
            <a:ext cx="2753139" cy="2769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9999" b="-26666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/>
          </a:p>
        </p:txBody>
      </p:sp>
      <p:sp>
        <p:nvSpPr>
          <p:cNvPr id="1012" name="Google Shape;1012;p37"/>
          <p:cNvSpPr txBox="1"/>
          <p:nvPr/>
        </p:nvSpPr>
        <p:spPr>
          <a:xfrm>
            <a:off x="3034596" y="359848"/>
            <a:ext cx="2753139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t="-8196" b="-24589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sldNum" idx="12"/>
          </p:nvPr>
        </p:nvSpPr>
        <p:spPr>
          <a:xfrm>
            <a:off x="6457950" y="571884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25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BFE18AF-2D57-4005-B02F-949B56766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921231"/>
                  </p:ext>
                </p:extLst>
              </p:nvPr>
            </p:nvGraphicFramePr>
            <p:xfrm>
              <a:off x="1028375" y="790870"/>
              <a:ext cx="6798917" cy="24339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9837">
                      <a:extLst>
                        <a:ext uri="{9D8B030D-6E8A-4147-A177-3AD203B41FA5}">
                          <a16:colId xmlns:a16="http://schemas.microsoft.com/office/drawing/2014/main" val="1612706824"/>
                        </a:ext>
                      </a:extLst>
                    </a:gridCol>
                    <a:gridCol w="984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59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36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246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010717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Element</a:t>
                          </a: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Temperature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Surface Tension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σ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Nm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Viscosity (µ)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(Pa-s)</a:t>
                          </a: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Density (ρ)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𝝁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𝒎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Hafnium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6.69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11.8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Titanium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2.16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Yttrium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0.765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0.491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Zirconium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6.09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1.75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BFE18AF-2D57-4005-B02F-949B56766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921231"/>
                  </p:ext>
                </p:extLst>
              </p:nvPr>
            </p:nvGraphicFramePr>
            <p:xfrm>
              <a:off x="1028375" y="790870"/>
              <a:ext cx="6798917" cy="24339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9837">
                      <a:extLst>
                        <a:ext uri="{9D8B030D-6E8A-4147-A177-3AD203B41FA5}">
                          <a16:colId xmlns:a16="http://schemas.microsoft.com/office/drawing/2014/main" val="1612706824"/>
                        </a:ext>
                      </a:extLst>
                    </a:gridCol>
                    <a:gridCol w="984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59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36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246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010717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Element</a:t>
                          </a: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Temperature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Surface Tension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σ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Nm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Viscosity (µ)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(Pa-s)</a:t>
                          </a: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Density (ρ)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55405" t="-599" r="-2703" b="-141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Hafnium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6.69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11.8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Titanium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2.16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Yttrium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0.765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0.491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Zirconium</a:t>
                          </a: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2300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6.09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1.75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BAF0EC6-D684-495A-BBFB-1C6BBC515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71061"/>
                  </p:ext>
                </p:extLst>
              </p:nvPr>
            </p:nvGraphicFramePr>
            <p:xfrm>
              <a:off x="1053737" y="3488830"/>
              <a:ext cx="6875500" cy="23574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56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48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47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5641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432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6061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78718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Element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Melting Temperature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(°C)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Surface Tension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σ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Nm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175" marR="0" indent="-3175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Viscosity</a:t>
                          </a:r>
                        </a:p>
                        <a:p>
                          <a:pPr marL="3175" marR="0" indent="-3175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(µ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Pa•s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Density 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ρ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baseline="-25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𝝁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𝒎</m:t>
                                </m:r>
                                <m:r>
                                  <a:rPr lang="en-US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Hafnium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2231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1.612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7.1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11.82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1.00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Titanium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1668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1.555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4.17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Yttrium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1522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0.804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4.54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4.15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1.30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Zirconium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1855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4.74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6.21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BAF0EC6-D684-495A-BBFB-1C6BBC515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71061"/>
                  </p:ext>
                </p:extLst>
              </p:nvPr>
            </p:nvGraphicFramePr>
            <p:xfrm>
              <a:off x="1053737" y="3488830"/>
              <a:ext cx="6875500" cy="23574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956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48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47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5641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432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6061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78718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Element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Melting Temperature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(°C)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Surface Tension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σ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Nm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175" marR="0" indent="-3175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Viscosity</a:t>
                          </a:r>
                        </a:p>
                        <a:p>
                          <a:pPr marL="3175" marR="0" indent="-3175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(µ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s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Pa•s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Density </a:t>
                          </a:r>
                        </a:p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ρ</a:t>
                          </a:r>
                          <a:r>
                            <a:rPr lang="en-US" sz="1200" baseline="-25000" dirty="0" err="1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mp</a:t>
                          </a:r>
                          <a:r>
                            <a:rPr lang="en-US" sz="1200" baseline="-25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10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 kgm</a:t>
                          </a:r>
                          <a:r>
                            <a:rPr lang="en-US" sz="1200" baseline="300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15190" t="-4639" r="-2532" b="-10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Hafnium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2231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1.612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7.1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11.82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1.00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Titanium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1668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1.555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4.17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1.60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Yttrium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1522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0.804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4.54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4.15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1.30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4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Zirconium</a:t>
                          </a:r>
                        </a:p>
                      </a:txBody>
                      <a:tcPr marL="68580" marR="68580" marT="0" marB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1855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4.74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6.21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1.40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2EF4555-6299-4AEC-B730-C2DC30776D68}"/>
              </a:ext>
            </a:extLst>
          </p:cNvPr>
          <p:cNvSpPr/>
          <p:nvPr/>
        </p:nvSpPr>
        <p:spPr>
          <a:xfrm>
            <a:off x="3056282" y="71773"/>
            <a:ext cx="2714957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92188-0CBF-4C58-BE9F-A6BDDCB2C2F2}"/>
              </a:ext>
            </a:extLst>
          </p:cNvPr>
          <p:cNvSpPr txBox="1"/>
          <p:nvPr/>
        </p:nvSpPr>
        <p:spPr>
          <a:xfrm>
            <a:off x="890927" y="6086536"/>
            <a:ext cx="9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3058-E11F-4CEA-A88D-8C758BA3107E}"/>
              </a:ext>
            </a:extLst>
          </p:cNvPr>
          <p:cNvSpPr txBox="1"/>
          <p:nvPr/>
        </p:nvSpPr>
        <p:spPr>
          <a:xfrm>
            <a:off x="3746292" y="6082806"/>
            <a:ext cx="107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Viscosity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5860A-FB95-47C7-A32F-F00B67B4445F}"/>
              </a:ext>
            </a:extLst>
          </p:cNvPr>
          <p:cNvSpPr txBox="1"/>
          <p:nvPr/>
        </p:nvSpPr>
        <p:spPr>
          <a:xfrm>
            <a:off x="5300049" y="6052676"/>
            <a:ext cx="374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of penetration  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D48345E-A5B8-4FF4-BF01-EB4CB00FF08A}"/>
              </a:ext>
            </a:extLst>
          </p:cNvPr>
          <p:cNvSpPr/>
          <p:nvPr/>
        </p:nvSpPr>
        <p:spPr>
          <a:xfrm rot="5400000">
            <a:off x="1556671" y="6077164"/>
            <a:ext cx="637988" cy="39530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DCF18C8-1154-4F65-A6A0-1710EC66EE32}"/>
              </a:ext>
            </a:extLst>
          </p:cNvPr>
          <p:cNvSpPr/>
          <p:nvPr/>
        </p:nvSpPr>
        <p:spPr>
          <a:xfrm rot="16200000">
            <a:off x="4760578" y="6123238"/>
            <a:ext cx="637988" cy="39530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BFA8E2EB-F366-4DE8-92DD-5A68C2640C8A}"/>
              </a:ext>
            </a:extLst>
          </p:cNvPr>
          <p:cNvSpPr/>
          <p:nvPr/>
        </p:nvSpPr>
        <p:spPr>
          <a:xfrm rot="5400000">
            <a:off x="7310647" y="6039691"/>
            <a:ext cx="637988" cy="395302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7328-4F7F-6922-4CE3-79C4329B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5370" y="6467069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9E0CE-38C0-9D8F-CF7E-C3A8BE0ED95C}"/>
              </a:ext>
            </a:extLst>
          </p:cNvPr>
          <p:cNvSpPr txBox="1"/>
          <p:nvPr/>
        </p:nvSpPr>
        <p:spPr>
          <a:xfrm>
            <a:off x="95795" y="790870"/>
            <a:ext cx="7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T=50s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72780-D85C-A4C1-F966-C9A0DC064DE4}"/>
              </a:ext>
            </a:extLst>
          </p:cNvPr>
          <p:cNvSpPr txBox="1"/>
          <p:nvPr/>
        </p:nvSpPr>
        <p:spPr>
          <a:xfrm>
            <a:off x="2160544" y="6097737"/>
            <a:ext cx="9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647E1DC4-8C40-819F-7284-240A51E12F00}"/>
              </a:ext>
            </a:extLst>
          </p:cNvPr>
          <p:cNvSpPr/>
          <p:nvPr/>
        </p:nvSpPr>
        <p:spPr>
          <a:xfrm rot="16200000">
            <a:off x="3107240" y="6123238"/>
            <a:ext cx="637988" cy="39530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FCEB7E-099A-4581-A3C1-44945F90F6A4}"/>
              </a:ext>
            </a:extLst>
          </p:cNvPr>
          <p:cNvSpPr/>
          <p:nvPr/>
        </p:nvSpPr>
        <p:spPr>
          <a:xfrm>
            <a:off x="3508478" y="49853"/>
            <a:ext cx="2019289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Flow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42E0E-3752-9F4C-3B61-6538FD18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958855-D83D-0257-7908-F0D7FC9FD8E5}"/>
              </a:ext>
            </a:extLst>
          </p:cNvPr>
          <p:cNvGrpSpPr/>
          <p:nvPr/>
        </p:nvGrpSpPr>
        <p:grpSpPr>
          <a:xfrm>
            <a:off x="2319590" y="3825843"/>
            <a:ext cx="4067039" cy="2890373"/>
            <a:chOff x="595299" y="3820530"/>
            <a:chExt cx="4067039" cy="2890373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DE283572-A907-FB07-3B43-026D4D79CEB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06293848"/>
                </p:ext>
              </p:extLst>
            </p:nvPr>
          </p:nvGraphicFramePr>
          <p:xfrm>
            <a:off x="595299" y="3859777"/>
            <a:ext cx="4067039" cy="28511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96A72A-A66F-488E-A37E-076317B3A497}"/>
                </a:ext>
              </a:extLst>
            </p:cNvPr>
            <p:cNvSpPr txBox="1"/>
            <p:nvPr/>
          </p:nvSpPr>
          <p:spPr>
            <a:xfrm>
              <a:off x="1196818" y="3820530"/>
              <a:ext cx="286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highlight>
                    <a:srgbClr val="E6E6E6"/>
                  </a:highlight>
                </a:rPr>
                <a:t>Depth of Penetration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B13591-9326-66BD-AECE-3FFF8201A214}"/>
              </a:ext>
            </a:extLst>
          </p:cNvPr>
          <p:cNvGrpSpPr/>
          <p:nvPr/>
        </p:nvGrpSpPr>
        <p:grpSpPr>
          <a:xfrm>
            <a:off x="2214766" y="760205"/>
            <a:ext cx="4276690" cy="3022785"/>
            <a:chOff x="72458" y="725730"/>
            <a:chExt cx="4276690" cy="30227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4B0F77-CFBF-91E8-51B0-5B009C04AD1D}"/>
                </a:ext>
              </a:extLst>
            </p:cNvPr>
            <p:cNvSpPr/>
            <p:nvPr/>
          </p:nvSpPr>
          <p:spPr>
            <a:xfrm>
              <a:off x="72458" y="3524603"/>
              <a:ext cx="4276689" cy="223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roject">
              <a:hlinkClick r:id="" action="ppaction://media"/>
              <a:extLst>
                <a:ext uri="{FF2B5EF4-FFF2-40B4-BE49-F238E27FC236}">
                  <a16:creationId xmlns:a16="http://schemas.microsoft.com/office/drawing/2014/main" id="{7D9D43AA-9E0A-410D-A0AE-9293E97DEC3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2459" y="725730"/>
              <a:ext cx="4276689" cy="285112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EC1364-32CD-6461-A7EC-4FA8A5115B68}"/>
                </a:ext>
              </a:extLst>
            </p:cNvPr>
            <p:cNvSpPr txBox="1"/>
            <p:nvPr/>
          </p:nvSpPr>
          <p:spPr>
            <a:xfrm rot="16200000">
              <a:off x="-365539" y="1940501"/>
              <a:ext cx="12453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i="0" dirty="0">
                  <a:effectLst/>
                </a:rPr>
                <a:t>𝑌 </a:t>
              </a:r>
              <a:r>
                <a:rPr lang="en-US" dirty="0"/>
                <a:t>cm</a:t>
              </a:r>
              <a:endParaRPr lang="en-US" sz="1800" dirty="0">
                <a:effectLst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F5F4A9-E872-76EB-1159-E09B0825162F}"/>
                </a:ext>
              </a:extLst>
            </p:cNvPr>
            <p:cNvSpPr txBox="1"/>
            <p:nvPr/>
          </p:nvSpPr>
          <p:spPr>
            <a:xfrm>
              <a:off x="1853013" y="3339936"/>
              <a:ext cx="7155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i="0" dirty="0">
                  <a:effectLst/>
                </a:rPr>
                <a:t>X 𝜇𝑚</a:t>
              </a:r>
              <a:endParaRPr lang="en-US" sz="1800" dirty="0">
                <a:effectLst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C399CC-9C2D-D4F8-8977-AC36E5579452}"/>
              </a:ext>
            </a:extLst>
          </p:cNvPr>
          <p:cNvSpPr txBox="1"/>
          <p:nvPr/>
        </p:nvSpPr>
        <p:spPr>
          <a:xfrm>
            <a:off x="1297577" y="4025898"/>
            <a:ext cx="1113352" cy="923330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  <a:p>
            <a:r>
              <a:rPr lang="en-US" dirty="0"/>
              <a:t>Avg</a:t>
            </a:r>
          </a:p>
          <a:p>
            <a:r>
              <a:rPr lang="en-US" dirty="0"/>
              <a:t>Min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0C496-C317-65FA-4A29-B90C261CE423}"/>
              </a:ext>
            </a:extLst>
          </p:cNvPr>
          <p:cNvSpPr/>
          <p:nvPr/>
        </p:nvSpPr>
        <p:spPr>
          <a:xfrm>
            <a:off x="1936099" y="4133620"/>
            <a:ext cx="165463" cy="18466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53ED2-0B78-D903-E804-197E9D0512E9}"/>
              </a:ext>
            </a:extLst>
          </p:cNvPr>
          <p:cNvSpPr/>
          <p:nvPr/>
        </p:nvSpPr>
        <p:spPr>
          <a:xfrm>
            <a:off x="1939209" y="4421962"/>
            <a:ext cx="165463" cy="184665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8F819-DCEE-B05A-1BC2-3E71C5796EE2}"/>
              </a:ext>
            </a:extLst>
          </p:cNvPr>
          <p:cNvSpPr/>
          <p:nvPr/>
        </p:nvSpPr>
        <p:spPr>
          <a:xfrm>
            <a:off x="1936098" y="4719413"/>
            <a:ext cx="165463" cy="184665"/>
          </a:xfrm>
          <a:prstGeom prst="rect">
            <a:avLst/>
          </a:prstGeom>
          <a:solidFill>
            <a:srgbClr val="A8A9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87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014D8-D6EE-4152-81AD-89619B8135E0}"/>
              </a:ext>
            </a:extLst>
          </p:cNvPr>
          <p:cNvSpPr/>
          <p:nvPr/>
        </p:nvSpPr>
        <p:spPr>
          <a:xfrm>
            <a:off x="2897492" y="132341"/>
            <a:ext cx="3349016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C694-226F-4519-88B1-3339ECA62675}"/>
              </a:ext>
            </a:extLst>
          </p:cNvPr>
          <p:cNvSpPr txBox="1"/>
          <p:nvPr/>
        </p:nvSpPr>
        <p:spPr>
          <a:xfrm>
            <a:off x="118533" y="2554521"/>
            <a:ext cx="362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808080"/>
                </a:highlight>
              </a:rPr>
              <a:t>Metal Matrix Composite: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0BAAE-A088-4172-B654-FDF53C1B048A}"/>
              </a:ext>
            </a:extLst>
          </p:cNvPr>
          <p:cNvSpPr txBox="1"/>
          <p:nvPr/>
        </p:nvSpPr>
        <p:spPr>
          <a:xfrm>
            <a:off x="118533" y="3832524"/>
            <a:ext cx="362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808080"/>
                </a:highlight>
              </a:rPr>
              <a:t>Micro-pillared cooling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CA0A8-5AE6-44A8-900E-7DF0CE9F08DB}"/>
              </a:ext>
            </a:extLst>
          </p:cNvPr>
          <p:cNvSpPr txBox="1"/>
          <p:nvPr/>
        </p:nvSpPr>
        <p:spPr>
          <a:xfrm>
            <a:off x="118532" y="3021320"/>
            <a:ext cx="3495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Finding out the optimum pressure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4245A-4DC1-4677-9D1D-BF5A68FFFB0D}"/>
              </a:ext>
            </a:extLst>
          </p:cNvPr>
          <p:cNvSpPr txBox="1"/>
          <p:nvPr/>
        </p:nvSpPr>
        <p:spPr>
          <a:xfrm>
            <a:off x="118531" y="4206986"/>
            <a:ext cx="3687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Considering Height and pitch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Finding an optimum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9E32C-DA33-40CF-BA28-5E17A82EAB01}"/>
              </a:ext>
            </a:extLst>
          </p:cNvPr>
          <p:cNvSpPr txBox="1"/>
          <p:nvPr/>
        </p:nvSpPr>
        <p:spPr>
          <a:xfrm>
            <a:off x="118533" y="1377324"/>
            <a:ext cx="362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808080"/>
                </a:highlight>
              </a:rPr>
              <a:t>EXPNS: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CBF7E-92B8-4401-90D4-F226CFEC32CA}"/>
              </a:ext>
            </a:extLst>
          </p:cNvPr>
          <p:cNvSpPr txBox="1"/>
          <p:nvPr/>
        </p:nvSpPr>
        <p:spPr>
          <a:xfrm>
            <a:off x="118532" y="1827205"/>
            <a:ext cx="3216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Considering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Heat Transfer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DD54F-9908-785B-C673-ACA25897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5F5A4-5651-0F84-0C1C-2736FFE74785}"/>
              </a:ext>
            </a:extLst>
          </p:cNvPr>
          <p:cNvSpPr txBox="1"/>
          <p:nvPr/>
        </p:nvSpPr>
        <p:spPr>
          <a:xfrm>
            <a:off x="118531" y="924894"/>
            <a:ext cx="216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Future Scopes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90A0B-601C-9144-CEF5-338F20C3F063}"/>
              </a:ext>
            </a:extLst>
          </p:cNvPr>
          <p:cNvSpPr txBox="1"/>
          <p:nvPr/>
        </p:nvSpPr>
        <p:spPr>
          <a:xfrm>
            <a:off x="3335384" y="1409002"/>
            <a:ext cx="55507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Schiaffino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A, Chattopadhyay, A,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Hossain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ST, Kumar, V,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Kotteda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VMK, &amp; Bronson, A. "Computational Study of High Temperature Liquid Metal Infusion."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Kotteda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V.M.K.,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Schiaffino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A., Chattopadhyay, A. et al. Sensitivity of Viscosity on Molten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Ti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Infusion into a B4C-Packed Bed at the Microscale.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Chattopadhyay, A,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Kotteda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VMK, Kumar, V, &amp;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Spotz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W. "Next Generation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Exascale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Capable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Mutliphase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Solver With </a:t>
            </a:r>
            <a:r>
              <a:rPr lang="en-US" sz="120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Trilinos</a:t>
            </a:r>
            <a:r>
              <a:rPr 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."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D9AF-79F2-9218-C5DB-A7F7924C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24" y="4015369"/>
            <a:ext cx="3312644" cy="276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4F8F8-986A-CAF4-1EB4-212C98DE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82" y="6306502"/>
            <a:ext cx="1669385" cy="472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1C165-5E4D-A587-C306-6F3625E1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57" y="4695577"/>
            <a:ext cx="2075782" cy="15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94B3B-941C-4498-A41A-32D804C93742}"/>
              </a:ext>
            </a:extLst>
          </p:cNvPr>
          <p:cNvSpPr/>
          <p:nvPr/>
        </p:nvSpPr>
        <p:spPr>
          <a:xfrm>
            <a:off x="409303" y="34836"/>
            <a:ext cx="8383280" cy="98596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</a:rPr>
              <a:t>Introduction</a:t>
            </a:r>
          </a:p>
          <a:p>
            <a:pPr algn="ctr"/>
            <a:r>
              <a:rPr lang="en-US" sz="2700" b="1" dirty="0">
                <a:solidFill>
                  <a:schemeClr val="tx1"/>
                </a:solidFill>
              </a:rPr>
              <a:t>Porous Media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EBD77-A755-4D0F-93B3-5D6EA290DCCD}"/>
              </a:ext>
            </a:extLst>
          </p:cNvPr>
          <p:cNvSpPr/>
          <p:nvPr/>
        </p:nvSpPr>
        <p:spPr>
          <a:xfrm>
            <a:off x="-564777" y="110205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Flow-through porous media is one of the less explored sides of fluid mechanics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FE36D-C16B-46C7-AD93-04D99B8A16A0}"/>
              </a:ext>
            </a:extLst>
          </p:cNvPr>
          <p:cNvSpPr/>
          <p:nvPr/>
        </p:nvSpPr>
        <p:spPr>
          <a:xfrm>
            <a:off x="1860417" y="1837699"/>
            <a:ext cx="705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Mostly statistical observations based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F5AFA-D86F-49A5-ACF4-D102B4C9C2B0}"/>
              </a:ext>
            </a:extLst>
          </p:cNvPr>
          <p:cNvSpPr/>
          <p:nvPr/>
        </p:nvSpPr>
        <p:spPr>
          <a:xfrm>
            <a:off x="1858690" y="2253554"/>
            <a:ext cx="6933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Few numerical approaches &gt;&gt; confined into small domain sizes &gt;&gt; intensive computation challenge.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B4A21-6C7E-4E8E-94AD-F3A643CC7C44}"/>
              </a:ext>
            </a:extLst>
          </p:cNvPr>
          <p:cNvSpPr/>
          <p:nvPr/>
        </p:nvSpPr>
        <p:spPr>
          <a:xfrm>
            <a:off x="409303" y="5224415"/>
            <a:ext cx="8813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5A11"/>
                </a:solidFill>
              </a:rPr>
              <a:t>&gt;&gt;</a:t>
            </a:r>
            <a:r>
              <a:rPr lang="en-US" dirty="0"/>
              <a:t> flow of molten metal through a matrix when manufacturing Metal Matrix Composites </a:t>
            </a:r>
          </a:p>
          <a:p>
            <a:r>
              <a:rPr lang="en-US" dirty="0">
                <a:solidFill>
                  <a:srgbClr val="C55A11"/>
                </a:solidFill>
              </a:rPr>
              <a:t>&gt;&gt;</a:t>
            </a:r>
            <a:r>
              <a:rPr lang="en-US" dirty="0"/>
              <a:t> flow of water through a micro-pillared cooling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2FCFE-E678-41D6-BE58-AFF5D25BA6E4}"/>
              </a:ext>
            </a:extLst>
          </p:cNvPr>
          <p:cNvSpPr txBox="1"/>
          <p:nvPr/>
        </p:nvSpPr>
        <p:spPr>
          <a:xfrm>
            <a:off x="0" y="3690222"/>
            <a:ext cx="517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 this Work: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596D3-C827-47BB-8CC2-6919E39084EB}"/>
              </a:ext>
            </a:extLst>
          </p:cNvPr>
          <p:cNvSpPr txBox="1"/>
          <p:nvPr/>
        </p:nvSpPr>
        <p:spPr>
          <a:xfrm>
            <a:off x="63303" y="4112361"/>
            <a:ext cx="9080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An exa-scale pore network simulator (in-house code) which can simulate two phase flow through a porous media was developed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The Code was further modified and applied to: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52C2BA-E39B-363D-C991-2C4DB5248808}"/>
              </a:ext>
            </a:extLst>
          </p:cNvPr>
          <p:cNvSpPr/>
          <p:nvPr/>
        </p:nvSpPr>
        <p:spPr>
          <a:xfrm>
            <a:off x="1431970" y="1470487"/>
            <a:ext cx="426720" cy="259478"/>
          </a:xfrm>
          <a:prstGeom prst="rightArrow">
            <a:avLst/>
          </a:prstGeom>
          <a:solidFill>
            <a:schemeClr val="accent2">
              <a:lumMod val="75000"/>
              <a:alpha val="58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05835-0C4A-8601-E588-BAD877C9E870}"/>
              </a:ext>
            </a:extLst>
          </p:cNvPr>
          <p:cNvSpPr txBox="1"/>
          <p:nvPr/>
        </p:nvSpPr>
        <p:spPr>
          <a:xfrm>
            <a:off x="1858689" y="1415560"/>
            <a:ext cx="564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Highly irregular pore geometry at micro-scale dimension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14FC5E-D2BB-DC56-4B02-5BB9BF76043F}"/>
              </a:ext>
            </a:extLst>
          </p:cNvPr>
          <p:cNvSpPr/>
          <p:nvPr/>
        </p:nvSpPr>
        <p:spPr>
          <a:xfrm>
            <a:off x="1431970" y="1891723"/>
            <a:ext cx="426720" cy="259478"/>
          </a:xfrm>
          <a:prstGeom prst="rightArrow">
            <a:avLst/>
          </a:prstGeom>
          <a:solidFill>
            <a:schemeClr val="accent2">
              <a:lumMod val="75000"/>
              <a:alpha val="58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9A524B-55C5-1657-9A0A-66295EA672B8}"/>
              </a:ext>
            </a:extLst>
          </p:cNvPr>
          <p:cNvSpPr/>
          <p:nvPr/>
        </p:nvSpPr>
        <p:spPr>
          <a:xfrm>
            <a:off x="1431970" y="2313304"/>
            <a:ext cx="426720" cy="259478"/>
          </a:xfrm>
          <a:prstGeom prst="rightArrow">
            <a:avLst/>
          </a:prstGeom>
          <a:solidFill>
            <a:schemeClr val="accent2">
              <a:lumMod val="75000"/>
              <a:alpha val="58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173DF-21C1-D311-9F4D-88024EC7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74DFA1-C7AB-422D-988D-3FA3B547FC6F}"/>
              </a:ext>
            </a:extLst>
          </p:cNvPr>
          <p:cNvSpPr/>
          <p:nvPr/>
        </p:nvSpPr>
        <p:spPr>
          <a:xfrm>
            <a:off x="2897492" y="132341"/>
            <a:ext cx="3349016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DE4A6-3FAF-486C-A6D0-CB93BB1EEAB3}"/>
              </a:ext>
            </a:extLst>
          </p:cNvPr>
          <p:cNvSpPr txBox="1"/>
          <p:nvPr/>
        </p:nvSpPr>
        <p:spPr>
          <a:xfrm>
            <a:off x="626533" y="1456267"/>
            <a:ext cx="75353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</a:rPr>
              <a:t>Thesis Supervisor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Dr. Vinod Kumar</a:t>
            </a:r>
          </a:p>
          <a:p>
            <a:endParaRPr lang="en-US" sz="2000" dirty="0"/>
          </a:p>
          <a:p>
            <a:r>
              <a:rPr lang="en-US" sz="2000" dirty="0">
                <a:highlight>
                  <a:srgbClr val="C0C0C0"/>
                </a:highlight>
              </a:rPr>
              <a:t>Dr. Kumar’s Research Group Members</a:t>
            </a:r>
          </a:p>
          <a:p>
            <a:r>
              <a:rPr lang="en-US" sz="2000" dirty="0"/>
              <a:t>Specially: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Ashesh Chattopadhyay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Arturo </a:t>
            </a:r>
            <a:r>
              <a:rPr lang="en-US" sz="2000" dirty="0" err="1"/>
              <a:t>Shafino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Dr. V M </a:t>
            </a:r>
            <a:r>
              <a:rPr lang="en-US" sz="2000" dirty="0" err="1"/>
              <a:t>Kotteda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highlight>
                  <a:srgbClr val="C0C0C0"/>
                </a:highlight>
              </a:rPr>
              <a:t>Department of Computational Science</a:t>
            </a:r>
          </a:p>
          <a:p>
            <a:endParaRPr lang="en-US" sz="2000" dirty="0">
              <a:highlight>
                <a:srgbClr val="00FF00"/>
              </a:highlight>
            </a:endParaRPr>
          </a:p>
          <a:p>
            <a:r>
              <a:rPr lang="en-US" sz="2000" dirty="0">
                <a:highlight>
                  <a:srgbClr val="C0C0C0"/>
                </a:highlight>
              </a:rPr>
              <a:t>University of Texas at El Paso</a:t>
            </a:r>
          </a:p>
          <a:p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B973F-9FF9-A08A-BF3A-11FA18A4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6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02C0-15BC-4B02-C45F-B7A575C0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B5FBF8-69C5-0C22-B07F-6A45D947AA6E}"/>
              </a:ext>
            </a:extLst>
          </p:cNvPr>
          <p:cNvSpPr/>
          <p:nvPr/>
        </p:nvSpPr>
        <p:spPr>
          <a:xfrm>
            <a:off x="2202871" y="66502"/>
            <a:ext cx="4738255" cy="7559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Machine Learning Assignment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37E1C-1621-8824-B3DE-1CB15EE1DD2E}"/>
              </a:ext>
            </a:extLst>
          </p:cNvPr>
          <p:cNvSpPr txBox="1"/>
          <p:nvPr/>
        </p:nvSpPr>
        <p:spPr>
          <a:xfrm>
            <a:off x="0" y="913874"/>
            <a:ext cx="9144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Data set:</a:t>
            </a:r>
          </a:p>
          <a:p>
            <a:r>
              <a:rPr lang="en-US" sz="1600" dirty="0"/>
              <a:t>It’s a feature table that contains </a:t>
            </a:r>
            <a:r>
              <a:rPr lang="en-US" sz="1600" dirty="0">
                <a:highlight>
                  <a:srgbClr val="C0C0C0"/>
                </a:highlight>
              </a:rPr>
              <a:t>34553</a:t>
            </a:r>
            <a:r>
              <a:rPr lang="en-US" sz="1600" dirty="0"/>
              <a:t> samples. The </a:t>
            </a:r>
            <a:r>
              <a:rPr lang="en-US" sz="1600" dirty="0">
                <a:highlight>
                  <a:srgbClr val="C0C0C0"/>
                </a:highlight>
              </a:rPr>
              <a:t>“Class” </a:t>
            </a:r>
            <a:r>
              <a:rPr lang="en-US" sz="1600" dirty="0"/>
              <a:t>column is the </a:t>
            </a:r>
            <a:r>
              <a:rPr lang="en-US" sz="1600" dirty="0">
                <a:highlight>
                  <a:srgbClr val="C0C0C0"/>
                </a:highlight>
              </a:rPr>
              <a:t>label</a:t>
            </a:r>
            <a:r>
              <a:rPr lang="en-US" sz="1600" dirty="0"/>
              <a:t>. All other columns except for the first three columns </a:t>
            </a:r>
            <a:r>
              <a:rPr lang="en-US" sz="1600" dirty="0">
                <a:highlight>
                  <a:srgbClr val="C0C0C0"/>
                </a:highlight>
              </a:rPr>
              <a:t>(ID, Time, Group) </a:t>
            </a:r>
            <a:r>
              <a:rPr lang="en-US" sz="1600" dirty="0"/>
              <a:t>are the features of the samples. The objective is to train a supervised model that takes features of new samples to predict the Class.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Any pre-processing of the data we should do before training a model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Build a classifier model.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Show the model performance, both overall and per class. For example, precision and recall. Show them in tables or plots.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Show any insight you uncover.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93CE5-CEDB-0276-4552-FF73AE58BC91}"/>
              </a:ext>
            </a:extLst>
          </p:cNvPr>
          <p:cNvSpPr txBox="1"/>
          <p:nvPr/>
        </p:nvSpPr>
        <p:spPr>
          <a:xfrm>
            <a:off x="245223" y="5308708"/>
            <a:ext cx="8653549" cy="369332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http://localhost:8888/notebooks/Desktop/Interview%20Intel/Interview_code_solve.ipynb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2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BEF73-7357-2AE8-AB0B-19685086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6D6E7-9FC7-F85D-455E-B3B9414ACAC0}"/>
              </a:ext>
            </a:extLst>
          </p:cNvPr>
          <p:cNvSpPr txBox="1"/>
          <p:nvPr/>
        </p:nvSpPr>
        <p:spPr>
          <a:xfrm>
            <a:off x="1836420" y="2338312"/>
            <a:ext cx="5471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932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E5576B-BADA-140F-BA37-10C190CF47EE}"/>
              </a:ext>
            </a:extLst>
          </p:cNvPr>
          <p:cNvSpPr/>
          <p:nvPr/>
        </p:nvSpPr>
        <p:spPr>
          <a:xfrm>
            <a:off x="7326972" y="4383584"/>
            <a:ext cx="1792122" cy="182354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E86876-4802-9EF9-3A69-06F0D7A4983B}"/>
              </a:ext>
            </a:extLst>
          </p:cNvPr>
          <p:cNvGrpSpPr/>
          <p:nvPr/>
        </p:nvGrpSpPr>
        <p:grpSpPr>
          <a:xfrm>
            <a:off x="7064580" y="4383584"/>
            <a:ext cx="2741271" cy="1657020"/>
            <a:chOff x="6945877" y="4383584"/>
            <a:chExt cx="2746763" cy="1657020"/>
          </a:xfrm>
        </p:grpSpPr>
        <p:pic>
          <p:nvPicPr>
            <p:cNvPr id="28" name="Picture 4" descr="Adaptive unstructured discretisation and fluid-flow property computations  on segmented images of porous media">
              <a:extLst>
                <a:ext uri="{FF2B5EF4-FFF2-40B4-BE49-F238E27FC236}">
                  <a16:creationId xmlns:a16="http://schemas.microsoft.com/office/drawing/2014/main" id="{9658F32F-F1F6-14BA-507F-67DC3B4E5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877" y="4483410"/>
              <a:ext cx="2559224" cy="1528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CF2C72-EF9E-B6BF-B725-348BBA5F257A}"/>
                </a:ext>
              </a:extLst>
            </p:cNvPr>
            <p:cNvSpPr/>
            <p:nvPr/>
          </p:nvSpPr>
          <p:spPr>
            <a:xfrm>
              <a:off x="8870967" y="4383584"/>
              <a:ext cx="821673" cy="1657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5,877 Porous Rock Stock Photos, Pictures &amp; Royalty-Free Images - iStock">
            <a:extLst>
              <a:ext uri="{FF2B5EF4-FFF2-40B4-BE49-F238E27FC236}">
                <a16:creationId xmlns:a16="http://schemas.microsoft.com/office/drawing/2014/main" id="{4FE398F1-2D6C-0509-D6F0-BB2C1DFE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7446">
            <a:off x="-108132" y="1344684"/>
            <a:ext cx="2191624" cy="14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29E69-3EF3-4201-A8E5-9F049C9FE7E8}"/>
              </a:ext>
            </a:extLst>
          </p:cNvPr>
          <p:cNvSpPr/>
          <p:nvPr/>
        </p:nvSpPr>
        <p:spPr>
          <a:xfrm>
            <a:off x="1097281" y="159316"/>
            <a:ext cx="6766560" cy="573374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Complexity of Modeling a Porous Medium</a:t>
            </a:r>
            <a:endParaRPr lang="en-US" sz="2400" b="1" i="1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70007-BB11-E338-E6EE-C11FBD926D23}"/>
              </a:ext>
            </a:extLst>
          </p:cNvPr>
          <p:cNvGrpSpPr/>
          <p:nvPr/>
        </p:nvGrpSpPr>
        <p:grpSpPr>
          <a:xfrm>
            <a:off x="2031450" y="844732"/>
            <a:ext cx="4246976" cy="2969468"/>
            <a:chOff x="2408955" y="844732"/>
            <a:chExt cx="4246976" cy="29694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206FAB-FFE9-4CE1-800B-A8618E7626B9}"/>
                </a:ext>
              </a:extLst>
            </p:cNvPr>
            <p:cNvSpPr/>
            <p:nvPr/>
          </p:nvSpPr>
          <p:spPr>
            <a:xfrm>
              <a:off x="2408955" y="844732"/>
              <a:ext cx="3758763" cy="296946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C07718-A9CA-C105-5C39-CAEC9379FD59}"/>
                </a:ext>
              </a:extLst>
            </p:cNvPr>
            <p:cNvGrpSpPr/>
            <p:nvPr/>
          </p:nvGrpSpPr>
          <p:grpSpPr>
            <a:xfrm>
              <a:off x="2508069" y="946629"/>
              <a:ext cx="4147862" cy="2777603"/>
              <a:chOff x="2508069" y="946629"/>
              <a:chExt cx="4147862" cy="2777603"/>
            </a:xfrm>
          </p:grpSpPr>
          <p:pic>
            <p:nvPicPr>
              <p:cNvPr id="2" name="Picture 1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685141B3-375B-4F56-A5D7-4865316EFFDE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8069" y="946629"/>
                <a:ext cx="2866019" cy="2777603"/>
              </a:xfrm>
              <a:prstGeom prst="rect">
                <a:avLst/>
              </a:prstGeom>
              <a:ln w="9525">
                <a:noFill/>
              </a:ln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5FCEB85-9021-0199-6D13-2ADA2A5A64C0}"/>
                  </a:ext>
                </a:extLst>
              </p:cNvPr>
              <p:cNvGrpSpPr/>
              <p:nvPr/>
            </p:nvGrpSpPr>
            <p:grpSpPr>
              <a:xfrm>
                <a:off x="5451661" y="2428630"/>
                <a:ext cx="1204270" cy="613452"/>
                <a:chOff x="3912410" y="1653449"/>
                <a:chExt cx="1409294" cy="613452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F9DB1E7-DAAA-4A7F-820C-1CAE468DA1D4}"/>
                    </a:ext>
                  </a:extLst>
                </p:cNvPr>
                <p:cNvSpPr/>
                <p:nvPr/>
              </p:nvSpPr>
              <p:spPr>
                <a:xfrm>
                  <a:off x="3912410" y="1700594"/>
                  <a:ext cx="241598" cy="205792"/>
                </a:xfrm>
                <a:prstGeom prst="rect">
                  <a:avLst/>
                </a:prstGeom>
                <a:solidFill>
                  <a:schemeClr val="tx1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07D3BA5-FC72-436E-922A-540EBCFEF30A}"/>
                    </a:ext>
                  </a:extLst>
                </p:cNvPr>
                <p:cNvSpPr/>
                <p:nvPr/>
              </p:nvSpPr>
              <p:spPr>
                <a:xfrm>
                  <a:off x="3912410" y="2013964"/>
                  <a:ext cx="241598" cy="205792"/>
                </a:xfrm>
                <a:prstGeom prst="rect">
                  <a:avLst/>
                </a:prstGeom>
                <a:solidFill>
                  <a:schemeClr val="bg1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70B4912-BFB8-4E92-8112-1E33C7505E37}"/>
                    </a:ext>
                  </a:extLst>
                </p:cNvPr>
                <p:cNvSpPr txBox="1"/>
                <p:nvPr/>
              </p:nvSpPr>
              <p:spPr>
                <a:xfrm>
                  <a:off x="4137139" y="1653449"/>
                  <a:ext cx="1184565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b="1" dirty="0"/>
                    <a:t>Air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7404DF-6E47-4468-BB58-7FE250EE1DA4}"/>
                    </a:ext>
                  </a:extLst>
                </p:cNvPr>
                <p:cNvSpPr txBox="1"/>
                <p:nvPr/>
              </p:nvSpPr>
              <p:spPr>
                <a:xfrm>
                  <a:off x="4090431" y="1966819"/>
                  <a:ext cx="1184562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b="1" dirty="0"/>
                    <a:t>Solid</a:t>
                  </a:r>
                </a:p>
              </p:txBody>
            </p:sp>
          </p:grp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A65A6-487E-6EDC-B89E-84FFB533E0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84" y="1144440"/>
            <a:ext cx="2213416" cy="213262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E5C867-18CE-7FAB-1C5D-CB1CE405C0D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42" y="4140586"/>
            <a:ext cx="1925090" cy="206654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92E5-24EB-FE43-86C5-01005CB29C7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90" y="4140586"/>
            <a:ext cx="2134451" cy="206654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1C6B861D-3B6F-4029-5327-AB75AD9CECD2}"/>
              </a:ext>
            </a:extLst>
          </p:cNvPr>
          <p:cNvSpPr/>
          <p:nvPr/>
        </p:nvSpPr>
        <p:spPr>
          <a:xfrm flipV="1">
            <a:off x="2509116" y="3669365"/>
            <a:ext cx="485936" cy="1628087"/>
          </a:xfrm>
          <a:prstGeom prst="bentArrow">
            <a:avLst>
              <a:gd name="adj1" fmla="val 28364"/>
              <a:gd name="adj2" fmla="val 27657"/>
              <a:gd name="adj3" fmla="val 26063"/>
              <a:gd name="adj4" fmla="val 45346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3DE8CD1-3585-97C2-2928-9E4E1CE06C01}"/>
              </a:ext>
            </a:extLst>
          </p:cNvPr>
          <p:cNvSpPr/>
          <p:nvPr/>
        </p:nvSpPr>
        <p:spPr>
          <a:xfrm>
            <a:off x="5007715" y="4312610"/>
            <a:ext cx="563453" cy="32119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5FD5E89-AEA8-A335-CC24-317B3128E34B}"/>
              </a:ext>
            </a:extLst>
          </p:cNvPr>
          <p:cNvSpPr/>
          <p:nvPr/>
        </p:nvSpPr>
        <p:spPr>
          <a:xfrm>
            <a:off x="5603192" y="1735311"/>
            <a:ext cx="572269" cy="30614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14EA057-D1A6-C99F-8248-E41576CD8E8B}"/>
              </a:ext>
            </a:extLst>
          </p:cNvPr>
          <p:cNvSpPr/>
          <p:nvPr/>
        </p:nvSpPr>
        <p:spPr>
          <a:xfrm>
            <a:off x="1661586" y="1427587"/>
            <a:ext cx="572269" cy="30614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C2D28-0ACB-1CBD-9B5F-89816F2E0BDB}"/>
              </a:ext>
            </a:extLst>
          </p:cNvPr>
          <p:cNvSpPr txBox="1"/>
          <p:nvPr/>
        </p:nvSpPr>
        <p:spPr>
          <a:xfrm>
            <a:off x="6361216" y="777066"/>
            <a:ext cx="228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 image of a PORE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52D0F8-F141-4B71-322A-DFBCBFED7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8" y="3862139"/>
            <a:ext cx="2064727" cy="154097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24" name="Arrow: Bent 23">
            <a:extLst>
              <a:ext uri="{FF2B5EF4-FFF2-40B4-BE49-F238E27FC236}">
                <a16:creationId xmlns:a16="http://schemas.microsoft.com/office/drawing/2014/main" id="{2CF01877-F332-C150-0551-8C465E4DE51E}"/>
              </a:ext>
            </a:extLst>
          </p:cNvPr>
          <p:cNvSpPr/>
          <p:nvPr/>
        </p:nvSpPr>
        <p:spPr>
          <a:xfrm flipH="1" flipV="1">
            <a:off x="1661585" y="3671085"/>
            <a:ext cx="1004876" cy="1628087"/>
          </a:xfrm>
          <a:prstGeom prst="bentArrow">
            <a:avLst>
              <a:gd name="adj1" fmla="val 15748"/>
              <a:gd name="adj2" fmla="val 21114"/>
              <a:gd name="adj3" fmla="val 32869"/>
              <a:gd name="adj4" fmla="val 67131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9A678BE-11D0-EA08-1D68-BF96107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5" y="5562181"/>
            <a:ext cx="2339697" cy="1169849"/>
          </a:xfrm>
          <a:prstGeom prst="rect">
            <a:avLst/>
          </a:prstGeom>
          <a:noFill/>
          <a:ln w="539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1920FD9-F81F-7575-765E-6323CB96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3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58CFA7-28D5-1F75-A546-7BE0EC948C4E}"/>
              </a:ext>
            </a:extLst>
          </p:cNvPr>
          <p:cNvSpPr/>
          <p:nvPr/>
        </p:nvSpPr>
        <p:spPr>
          <a:xfrm>
            <a:off x="7238524" y="4261315"/>
            <a:ext cx="88447" cy="208977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08ACA1-A400-8659-52A8-AB57F5E0A896}"/>
              </a:ext>
            </a:extLst>
          </p:cNvPr>
          <p:cNvCxnSpPr/>
          <p:nvPr/>
        </p:nvCxnSpPr>
        <p:spPr>
          <a:xfrm>
            <a:off x="7330502" y="4383584"/>
            <a:ext cx="0" cy="1823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B6CD4B-8527-129E-08A7-C87BC171E01D}"/>
              </a:ext>
            </a:extLst>
          </p:cNvPr>
          <p:cNvCxnSpPr>
            <a:cxnSpLocks/>
          </p:cNvCxnSpPr>
          <p:nvPr/>
        </p:nvCxnSpPr>
        <p:spPr>
          <a:xfrm>
            <a:off x="9119094" y="4383584"/>
            <a:ext cx="1770" cy="18235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5D3F92-DEDA-C453-0775-E727DAD89FA8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8223033" y="4383584"/>
            <a:ext cx="899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0C15420-9C4D-CBF0-CCE1-F6C008B40540}"/>
              </a:ext>
            </a:extLst>
          </p:cNvPr>
          <p:cNvSpPr/>
          <p:nvPr/>
        </p:nvSpPr>
        <p:spPr>
          <a:xfrm>
            <a:off x="6976211" y="5786098"/>
            <a:ext cx="546711" cy="30076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4B2CFE-72F9-4B55-9C84-F783453E0A7D}"/>
              </a:ext>
            </a:extLst>
          </p:cNvPr>
          <p:cNvSpPr/>
          <p:nvPr/>
        </p:nvSpPr>
        <p:spPr>
          <a:xfrm>
            <a:off x="2067954" y="102210"/>
            <a:ext cx="6471139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Metal Matrix Composite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E283B-6EB8-4CFA-A8EC-93DED745F5EE}"/>
              </a:ext>
            </a:extLst>
          </p:cNvPr>
          <p:cNvSpPr/>
          <p:nvPr/>
        </p:nvSpPr>
        <p:spPr>
          <a:xfrm>
            <a:off x="60075" y="877782"/>
            <a:ext cx="8915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highlight>
                  <a:srgbClr val="C0C0C0"/>
                </a:highlight>
                <a:ea typeface="Calibri" panose="020F0502020204030204" pitchFamily="34" charset="0"/>
              </a:rPr>
              <a:t>Matrix Metal Composite:</a:t>
            </a:r>
            <a:r>
              <a:rPr lang="en-US" dirty="0">
                <a:ea typeface="Calibri" panose="020F0502020204030204" pitchFamily="34" charset="0"/>
              </a:rPr>
              <a:t>  composite of metal + metal/ ceramic/ polymer or an organic compound. </a:t>
            </a:r>
          </a:p>
          <a:p>
            <a:pPr algn="just"/>
            <a:endParaRPr lang="en-US" dirty="0">
              <a:ea typeface="Calibri" panose="020F0502020204030204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8965E-8FD1-43EF-8D71-71B84F4CF62D}"/>
              </a:ext>
            </a:extLst>
          </p:cNvPr>
          <p:cNvSpPr/>
          <p:nvPr/>
        </p:nvSpPr>
        <p:spPr>
          <a:xfrm>
            <a:off x="60074" y="2595701"/>
            <a:ext cx="11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The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AC349-315C-4E10-BF6E-4D9E7D8A63C2}"/>
              </a:ext>
            </a:extLst>
          </p:cNvPr>
          <p:cNvSpPr/>
          <p:nvPr/>
        </p:nvSpPr>
        <p:spPr>
          <a:xfrm>
            <a:off x="30431" y="3392623"/>
            <a:ext cx="202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 The Reinforcement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8137D-E994-46D8-B746-925F08EDAA5C}"/>
              </a:ext>
            </a:extLst>
          </p:cNvPr>
          <p:cNvSpPr/>
          <p:nvPr/>
        </p:nvSpPr>
        <p:spPr>
          <a:xfrm>
            <a:off x="60074" y="4245250"/>
            <a:ext cx="273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The interface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817518-3E44-475A-A375-E343C57914A7}"/>
              </a:ext>
            </a:extLst>
          </p:cNvPr>
          <p:cNvCxnSpPr>
            <a:cxnSpLocks/>
          </p:cNvCxnSpPr>
          <p:nvPr/>
        </p:nvCxnSpPr>
        <p:spPr>
          <a:xfrm flipH="1">
            <a:off x="2067954" y="2595701"/>
            <a:ext cx="33267" cy="241290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cake, chocolate, piece&#10;&#10;Description automatically generated">
            <a:extLst>
              <a:ext uri="{FF2B5EF4-FFF2-40B4-BE49-F238E27FC236}">
                <a16:creationId xmlns:a16="http://schemas.microsoft.com/office/drawing/2014/main" id="{3F171F84-3C60-4EA1-8DDD-FAA31ECE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36" y="2716011"/>
            <a:ext cx="2167879" cy="190596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pic>
        <p:nvPicPr>
          <p:cNvPr id="23" name="Picture 22" descr="A picture containing object, engine&#10;&#10;Description automatically generated">
            <a:extLst>
              <a:ext uri="{FF2B5EF4-FFF2-40B4-BE49-F238E27FC236}">
                <a16:creationId xmlns:a16="http://schemas.microsoft.com/office/drawing/2014/main" id="{5F446309-5531-4DF4-9572-98A23DD13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4" y="2716011"/>
            <a:ext cx="2409320" cy="1898569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EB8535-CEE0-372A-F2A1-8CADA09C4505}"/>
              </a:ext>
            </a:extLst>
          </p:cNvPr>
          <p:cNvCxnSpPr/>
          <p:nvPr/>
        </p:nvCxnSpPr>
        <p:spPr>
          <a:xfrm>
            <a:off x="60074" y="5008605"/>
            <a:ext cx="6644737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45DC7B-C07F-C76B-4285-52A124CADEBE}"/>
              </a:ext>
            </a:extLst>
          </p:cNvPr>
          <p:cNvSpPr txBox="1"/>
          <p:nvPr/>
        </p:nvSpPr>
        <p:spPr>
          <a:xfrm>
            <a:off x="30431" y="5242227"/>
            <a:ext cx="690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Void pockets  &gt;&gt;  leading cause of failure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73E71F-9FCC-8451-4661-F520B54C1F95}"/>
              </a:ext>
            </a:extLst>
          </p:cNvPr>
          <p:cNvSpPr txBox="1"/>
          <p:nvPr/>
        </p:nvSpPr>
        <p:spPr>
          <a:xfrm>
            <a:off x="8824" y="5610886"/>
            <a:ext cx="680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Optimum flow pressure &gt;&gt; minimize void pocket frequency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D4BD81FB-73FC-06D4-9EF6-F9378A0FE6AC}"/>
              </a:ext>
            </a:extLst>
          </p:cNvPr>
          <p:cNvSpPr/>
          <p:nvPr/>
        </p:nvSpPr>
        <p:spPr>
          <a:xfrm>
            <a:off x="107847" y="112180"/>
            <a:ext cx="1663337" cy="5971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Problem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AD5DA-1163-A283-2C18-B0A66FE109F6}"/>
              </a:ext>
            </a:extLst>
          </p:cNvPr>
          <p:cNvSpPr txBox="1"/>
          <p:nvPr/>
        </p:nvSpPr>
        <p:spPr>
          <a:xfrm>
            <a:off x="452846" y="1480769"/>
            <a:ext cx="50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ea typeface="Calibri" panose="020F0502020204030204" pitchFamily="34" charset="0"/>
              </a:rPr>
              <a:t>&gt;&gt; Improved properties of interest.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C219C-E09D-2FD6-25CF-ACE3D287109B}"/>
              </a:ext>
            </a:extLst>
          </p:cNvPr>
          <p:cNvSpPr txBox="1"/>
          <p:nvPr/>
        </p:nvSpPr>
        <p:spPr>
          <a:xfrm>
            <a:off x="452845" y="1781754"/>
            <a:ext cx="836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Widely used in automobile, aerospace, biomedical, and many other industries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EA076-747F-7533-1023-C9D94B44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93BEE9-E7FB-4167-AF02-10E646CE524F}"/>
              </a:ext>
            </a:extLst>
          </p:cNvPr>
          <p:cNvSpPr/>
          <p:nvPr/>
        </p:nvSpPr>
        <p:spPr>
          <a:xfrm>
            <a:off x="95687" y="1067131"/>
            <a:ext cx="9048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desired properties of the product, interaction of the materials, manufacturing process, and cost of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76568-540F-4EEC-B49D-1DE38A5159D9}"/>
              </a:ext>
            </a:extLst>
          </p:cNvPr>
          <p:cNvSpPr/>
          <p:nvPr/>
        </p:nvSpPr>
        <p:spPr>
          <a:xfrm>
            <a:off x="729341" y="2184316"/>
            <a:ext cx="7216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High strength	      Good stiffness		Light-weight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265526-CF12-499C-BB14-AFD8616CA89F}"/>
              </a:ext>
            </a:extLst>
          </p:cNvPr>
          <p:cNvSpPr/>
          <p:nvPr/>
        </p:nvSpPr>
        <p:spPr>
          <a:xfrm>
            <a:off x="729341" y="3036852"/>
            <a:ext cx="7216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</a:rPr>
              <a:t>Higher hardness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F02B5-EDD3-4706-80C9-8B1BBE5642B9}"/>
              </a:ext>
            </a:extLst>
          </p:cNvPr>
          <p:cNvSpPr/>
          <p:nvPr/>
        </p:nvSpPr>
        <p:spPr>
          <a:xfrm>
            <a:off x="729341" y="3854609"/>
            <a:ext cx="7216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Excellent quality of refractoriness		High resistance to abrasion, thermal 								shock and chemical attack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A23AD-5316-44D7-A876-FD172C5710F9}"/>
              </a:ext>
            </a:extLst>
          </p:cNvPr>
          <p:cNvSpPr/>
          <p:nvPr/>
        </p:nvSpPr>
        <p:spPr>
          <a:xfrm>
            <a:off x="729341" y="4710881"/>
            <a:ext cx="7216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Heat resistivity</a:t>
            </a:r>
            <a:endParaRPr lang="en-US" dirty="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98D32952-59C8-4B9E-B4FD-8DEFC20FC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7" y="3763166"/>
            <a:ext cx="633654" cy="633654"/>
          </a:xfrm>
          <a:prstGeom prst="rect">
            <a:avLst/>
          </a:prstGeom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44409C33-3A46-474C-83BF-E9B8DEC4F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7" y="4606761"/>
            <a:ext cx="633654" cy="633654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D4768F0A-412F-4892-880B-69171565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7" y="2917445"/>
            <a:ext cx="633655" cy="633655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2877DB0-6EC9-4D5B-8733-4E384DDF4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" y="2071724"/>
            <a:ext cx="633655" cy="6336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A8A56-EC60-3088-8484-8C06EC0A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5</a:t>
            </a:fld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E02598FD-998C-2CC5-2A38-546993D47440}"/>
              </a:ext>
            </a:extLst>
          </p:cNvPr>
          <p:cNvSpPr/>
          <p:nvPr/>
        </p:nvSpPr>
        <p:spPr>
          <a:xfrm>
            <a:off x="107847" y="112180"/>
            <a:ext cx="1663337" cy="5971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Problem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45AB4-3A63-DCB1-1763-7119153970E0}"/>
              </a:ext>
            </a:extLst>
          </p:cNvPr>
          <p:cNvSpPr/>
          <p:nvPr/>
        </p:nvSpPr>
        <p:spPr>
          <a:xfrm>
            <a:off x="2067954" y="102210"/>
            <a:ext cx="6471139" cy="6071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Metal Matrix Composite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D58B4-E262-FED0-8A31-E0437BC5CACB}"/>
              </a:ext>
            </a:extLst>
          </p:cNvPr>
          <p:cNvSpPr txBox="1"/>
          <p:nvPr/>
        </p:nvSpPr>
        <p:spPr>
          <a:xfrm>
            <a:off x="107847" y="5472388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Ceramic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C20EB-CDF4-FBF2-C2C3-67D599A26F3F}"/>
                  </a:ext>
                </a:extLst>
              </p:cNvPr>
              <p:cNvSpPr txBox="1"/>
              <p:nvPr/>
            </p:nvSpPr>
            <p:spPr>
              <a:xfrm>
                <a:off x="2492828" y="5392486"/>
                <a:ext cx="63354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highlight>
                      <a:srgbClr val="E6E6E6"/>
                    </a:highlight>
                  </a:rPr>
                  <a:t>Viscosity, surface Tension</a:t>
                </a:r>
                <a:r>
                  <a:rPr lang="en-US" dirty="0"/>
                  <a:t> at melting point temperature and at 2300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C20EB-CDF4-FBF2-C2C3-67D599A2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828" y="5392486"/>
                <a:ext cx="6335485" cy="646331"/>
              </a:xfrm>
              <a:prstGeom prst="rect">
                <a:avLst/>
              </a:prstGeom>
              <a:blipFill>
                <a:blip r:embed="rId6"/>
                <a:stretch>
                  <a:fillRect l="-86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8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uy 24&quot; Slow Down Road Warning Sign - USA Traffic Signs">
            <a:extLst>
              <a:ext uri="{FF2B5EF4-FFF2-40B4-BE49-F238E27FC236}">
                <a16:creationId xmlns:a16="http://schemas.microsoft.com/office/drawing/2014/main" id="{B61BACEF-89D8-C349-1F91-F66D96F6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50" y="2383436"/>
            <a:ext cx="764351" cy="7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F60151-ABC1-4017-9B89-5EE0D7C287C7}"/>
              </a:ext>
            </a:extLst>
          </p:cNvPr>
          <p:cNvSpPr/>
          <p:nvPr/>
        </p:nvSpPr>
        <p:spPr>
          <a:xfrm>
            <a:off x="2114762" y="120782"/>
            <a:ext cx="6516859" cy="5826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Heat management challenge of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227A4-675E-4AF5-91EF-BDA31F150545}"/>
              </a:ext>
            </a:extLst>
          </p:cNvPr>
          <p:cNvSpPr txBox="1"/>
          <p:nvPr/>
        </p:nvSpPr>
        <p:spPr>
          <a:xfrm>
            <a:off x="1" y="246700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Heat removal -- bottle-neck problem &gt;&gt; Moore's Law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0012D-2F58-4EE4-AFB7-163761646163}"/>
              </a:ext>
            </a:extLst>
          </p:cNvPr>
          <p:cNvSpPr/>
          <p:nvPr/>
        </p:nvSpPr>
        <p:spPr>
          <a:xfrm>
            <a:off x="-7214" y="844955"/>
            <a:ext cx="3928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dirty="0"/>
              <a:t>Electronic devices/ Microprocessors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17DF0-EE52-4060-98FC-52B4CF17C388}"/>
              </a:ext>
            </a:extLst>
          </p:cNvPr>
          <p:cNvSpPr txBox="1"/>
          <p:nvPr/>
        </p:nvSpPr>
        <p:spPr>
          <a:xfrm>
            <a:off x="175846" y="1732010"/>
            <a:ext cx="97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49947-FB38-43C3-B1A7-F2984358C26A}"/>
              </a:ext>
            </a:extLst>
          </p:cNvPr>
          <p:cNvSpPr txBox="1"/>
          <p:nvPr/>
        </p:nvSpPr>
        <p:spPr>
          <a:xfrm>
            <a:off x="1481797" y="1435913"/>
            <a:ext cx="157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Demand for Speed and capacity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8B46E-26C3-4AC4-9CFE-27190AFF98F1}"/>
              </a:ext>
            </a:extLst>
          </p:cNvPr>
          <p:cNvSpPr txBox="1"/>
          <p:nvPr/>
        </p:nvSpPr>
        <p:spPr>
          <a:xfrm>
            <a:off x="3720907" y="1732010"/>
            <a:ext cx="253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 consumption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338A6E6-4026-4C12-954F-E6F6A9A06E43}"/>
              </a:ext>
            </a:extLst>
          </p:cNvPr>
          <p:cNvSpPr/>
          <p:nvPr/>
        </p:nvSpPr>
        <p:spPr>
          <a:xfrm rot="10800000">
            <a:off x="941069" y="1665262"/>
            <a:ext cx="337625" cy="59084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95BB9B2F-EFF5-440B-9997-2056A4FAA8DD}"/>
              </a:ext>
            </a:extLst>
          </p:cNvPr>
          <p:cNvSpPr/>
          <p:nvPr/>
        </p:nvSpPr>
        <p:spPr>
          <a:xfrm>
            <a:off x="3029831" y="1636643"/>
            <a:ext cx="337625" cy="59084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C17AE9FB-780A-456C-ABEB-710BD05DABDC}"/>
              </a:ext>
            </a:extLst>
          </p:cNvPr>
          <p:cNvSpPr/>
          <p:nvPr/>
        </p:nvSpPr>
        <p:spPr>
          <a:xfrm>
            <a:off x="6084276" y="1636642"/>
            <a:ext cx="337625" cy="590843"/>
          </a:xfrm>
          <a:prstGeom prst="upArrow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25861-0F89-4A71-80C2-7774CDDEB0B6}"/>
              </a:ext>
            </a:extLst>
          </p:cNvPr>
          <p:cNvSpPr txBox="1"/>
          <p:nvPr/>
        </p:nvSpPr>
        <p:spPr>
          <a:xfrm>
            <a:off x="6564338" y="1732008"/>
            <a:ext cx="253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Heat production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DE4BDB8-0854-4C35-93EA-47C5533A7130}"/>
              </a:ext>
            </a:extLst>
          </p:cNvPr>
          <p:cNvSpPr/>
          <p:nvPr/>
        </p:nvSpPr>
        <p:spPr>
          <a:xfrm>
            <a:off x="8611184" y="1665262"/>
            <a:ext cx="337625" cy="590843"/>
          </a:xfrm>
          <a:prstGeom prst="upArrow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5.3.1 Moore's Law and what it Means">
            <a:extLst>
              <a:ext uri="{FF2B5EF4-FFF2-40B4-BE49-F238E27FC236}">
                <a16:creationId xmlns:a16="http://schemas.microsoft.com/office/drawing/2014/main" id="{21A4621E-6865-70D0-191B-75335B77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9" y="3354056"/>
            <a:ext cx="3769406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8BB89B-D003-4549-35C8-BBB8811C683F}"/>
              </a:ext>
            </a:extLst>
          </p:cNvPr>
          <p:cNvSpPr txBox="1"/>
          <p:nvPr/>
        </p:nvSpPr>
        <p:spPr>
          <a:xfrm>
            <a:off x="428209" y="6065506"/>
            <a:ext cx="337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Moore’s Law is slowing down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6D264EE0-EC1F-E967-0C71-1C77B9CAF7A9}"/>
              </a:ext>
            </a:extLst>
          </p:cNvPr>
          <p:cNvSpPr/>
          <p:nvPr/>
        </p:nvSpPr>
        <p:spPr>
          <a:xfrm>
            <a:off x="107847" y="112180"/>
            <a:ext cx="1663337" cy="5971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Problem 2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23DCE200-6E35-5846-29B3-EB430747E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81845"/>
              </p:ext>
            </p:extLst>
          </p:nvPr>
        </p:nvGraphicFramePr>
        <p:xfrm>
          <a:off x="4155831" y="3244307"/>
          <a:ext cx="4817014" cy="1324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12">
                  <a:extLst>
                    <a:ext uri="{9D8B030D-6E8A-4147-A177-3AD203B41FA5}">
                      <a16:colId xmlns:a16="http://schemas.microsoft.com/office/drawing/2014/main" val="3258648974"/>
                    </a:ext>
                  </a:extLst>
                </a:gridCol>
                <a:gridCol w="1898157">
                  <a:extLst>
                    <a:ext uri="{9D8B030D-6E8A-4147-A177-3AD203B41FA5}">
                      <a16:colId xmlns:a16="http://schemas.microsoft.com/office/drawing/2014/main" val="1499403040"/>
                    </a:ext>
                  </a:extLst>
                </a:gridCol>
                <a:gridCol w="762030">
                  <a:extLst>
                    <a:ext uri="{9D8B030D-6E8A-4147-A177-3AD203B41FA5}">
                      <a16:colId xmlns:a16="http://schemas.microsoft.com/office/drawing/2014/main" val="2175541752"/>
                    </a:ext>
                  </a:extLst>
                </a:gridCol>
                <a:gridCol w="1405215">
                  <a:extLst>
                    <a:ext uri="{9D8B030D-6E8A-4147-A177-3AD203B41FA5}">
                      <a16:colId xmlns:a16="http://schemas.microsoft.com/office/drawing/2014/main" val="1645487221"/>
                    </a:ext>
                  </a:extLst>
                </a:gridCol>
              </a:tblGrid>
              <a:tr h="34005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size matters?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91363"/>
                  </a:ext>
                </a:extLst>
              </a:tr>
              <a:tr h="95840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Chips per wafer        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Yield 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Efficiency</a:t>
                      </a:r>
                      <a:endParaRPr lang="en-US" sz="1400" dirty="0"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 signal travel distance </a:t>
                      </a:r>
                      <a:endParaRPr lang="en-US" sz="1400" dirty="0"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852004"/>
                  </a:ext>
                </a:extLst>
              </a:tr>
            </a:tbl>
          </a:graphicData>
        </a:graphic>
      </p:graphicFrame>
      <p:sp>
        <p:nvSpPr>
          <p:cNvPr id="30" name="Arrow: Up 29">
            <a:extLst>
              <a:ext uri="{FF2B5EF4-FFF2-40B4-BE49-F238E27FC236}">
                <a16:creationId xmlns:a16="http://schemas.microsoft.com/office/drawing/2014/main" id="{809C14E9-6066-4F76-BA90-F22AE95033B8}"/>
              </a:ext>
            </a:extLst>
          </p:cNvPr>
          <p:cNvSpPr/>
          <p:nvPr/>
        </p:nvSpPr>
        <p:spPr>
          <a:xfrm>
            <a:off x="4458853" y="3688026"/>
            <a:ext cx="337625" cy="59084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B3F19BA6-960B-109A-9E77-A8CCC48B44F0}"/>
              </a:ext>
            </a:extLst>
          </p:cNvPr>
          <p:cNvSpPr/>
          <p:nvPr/>
        </p:nvSpPr>
        <p:spPr>
          <a:xfrm rot="10800000">
            <a:off x="7068126" y="3688025"/>
            <a:ext cx="337625" cy="590843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6152189-DE52-2902-866B-02E986210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06439"/>
              </p:ext>
            </p:extLst>
          </p:nvPr>
        </p:nvGraphicFramePr>
        <p:xfrm>
          <a:off x="5117751" y="4652037"/>
          <a:ext cx="3669198" cy="199578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69198">
                  <a:extLst>
                    <a:ext uri="{9D8B030D-6E8A-4147-A177-3AD203B41FA5}">
                      <a16:colId xmlns:a16="http://schemas.microsoft.com/office/drawing/2014/main" val="3580229153"/>
                    </a:ext>
                  </a:extLst>
                </a:gridCol>
              </a:tblGrid>
              <a:tr h="332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Micro-pillared cooling system</a:t>
                      </a:r>
                      <a:endParaRPr lang="en-US" sz="1600" b="1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11763"/>
                  </a:ext>
                </a:extLst>
              </a:tr>
              <a:tr h="332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Heat Removal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183255"/>
                  </a:ext>
                </a:extLst>
              </a:tr>
              <a:tr h="33210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Small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11446"/>
                  </a:ext>
                </a:extLst>
              </a:tr>
              <a:tr h="33210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Self-operating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74199"/>
                  </a:ext>
                </a:extLst>
              </a:tr>
              <a:tr h="332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 Maintenance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40068"/>
                  </a:ext>
                </a:extLst>
              </a:tr>
              <a:tr h="33210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Doesn’t Consume any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67878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0BFFD64-F5E6-F8EE-8865-7E70012A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4242C-65A6-40E2-80D7-DA13EC8CB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9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EF860-74B2-05B3-565B-2A7CF248DCCB}"/>
              </a:ext>
            </a:extLst>
          </p:cNvPr>
          <p:cNvSpPr/>
          <p:nvPr/>
        </p:nvSpPr>
        <p:spPr>
          <a:xfrm>
            <a:off x="5561224" y="717944"/>
            <a:ext cx="2903520" cy="143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2" name="Picture 591">
            <a:extLst>
              <a:ext uri="{FF2B5EF4-FFF2-40B4-BE49-F238E27FC236}">
                <a16:creationId xmlns:a16="http://schemas.microsoft.com/office/drawing/2014/main" id="{883D502F-84C8-4BC0-9273-10CBE89E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25" y="206984"/>
            <a:ext cx="6889077" cy="6444031"/>
          </a:xfrm>
          <a:prstGeom prst="rect">
            <a:avLst/>
          </a:prstGeom>
        </p:spPr>
      </p:pic>
      <p:sp>
        <p:nvSpPr>
          <p:cNvPr id="565" name="Rectangle 564">
            <a:extLst>
              <a:ext uri="{FF2B5EF4-FFF2-40B4-BE49-F238E27FC236}">
                <a16:creationId xmlns:a16="http://schemas.microsoft.com/office/drawing/2014/main" id="{760BCA28-D835-43CB-B4B1-0A2390895652}"/>
              </a:ext>
            </a:extLst>
          </p:cNvPr>
          <p:cNvSpPr/>
          <p:nvPr/>
        </p:nvSpPr>
        <p:spPr>
          <a:xfrm>
            <a:off x="2482682" y="-4704"/>
            <a:ext cx="3761602" cy="47897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Micro Pillared Cooling System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6940CE8-6B0F-4E4B-9185-C58924C7B136}"/>
              </a:ext>
            </a:extLst>
          </p:cNvPr>
          <p:cNvSpPr txBox="1"/>
          <p:nvPr/>
        </p:nvSpPr>
        <p:spPr>
          <a:xfrm>
            <a:off x="8146306" y="1003741"/>
            <a:ext cx="20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66FDB25D-D2F4-46F8-AD65-59CAD9A6A2A2}"/>
              </a:ext>
            </a:extLst>
          </p:cNvPr>
          <p:cNvSpPr txBox="1"/>
          <p:nvPr/>
        </p:nvSpPr>
        <p:spPr>
          <a:xfrm>
            <a:off x="1771284" y="466043"/>
            <a:ext cx="111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58F89302-0F2E-4D7E-956D-FC91D16CCC55}"/>
              </a:ext>
            </a:extLst>
          </p:cNvPr>
          <p:cNvSpPr txBox="1"/>
          <p:nvPr/>
        </p:nvSpPr>
        <p:spPr>
          <a:xfrm>
            <a:off x="2042830" y="4070749"/>
            <a:ext cx="20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042FB94-283A-4686-9C79-089760D720AB}"/>
              </a:ext>
            </a:extLst>
          </p:cNvPr>
          <p:cNvSpPr txBox="1"/>
          <p:nvPr/>
        </p:nvSpPr>
        <p:spPr>
          <a:xfrm>
            <a:off x="7008735" y="3781209"/>
            <a:ext cx="12458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Microscopic SEM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21702074-1697-468C-8A89-AFEE3B4048FD}"/>
                  </a:ext>
                </a:extLst>
              </p:cNvPr>
              <p:cNvSpPr/>
              <p:nvPr/>
            </p:nvSpPr>
            <p:spPr>
              <a:xfrm>
                <a:off x="-1" y="6330593"/>
                <a:ext cx="4042773" cy="52706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𝑣𝑎𝑝𝑒𝑟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𝑙𝑖𝑞𝑢𝑖𝑑𝑒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−8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)∗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d>
                          <m:dPr>
                            <m:ctrlPr>
                              <a:rPr lang="en-US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21702074-1697-468C-8A89-AFEE3B404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330593"/>
                <a:ext cx="4042773" cy="527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9" name="Rectangle 588">
            <a:extLst>
              <a:ext uri="{FF2B5EF4-FFF2-40B4-BE49-F238E27FC236}">
                <a16:creationId xmlns:a16="http://schemas.microsoft.com/office/drawing/2014/main" id="{D45B0287-5A4F-4D20-BD86-587C37C818E4}"/>
              </a:ext>
            </a:extLst>
          </p:cNvPr>
          <p:cNvSpPr/>
          <p:nvPr/>
        </p:nvSpPr>
        <p:spPr>
          <a:xfrm>
            <a:off x="-1" y="5072522"/>
            <a:ext cx="1101163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dvOT2e364b11"/>
              </a:rPr>
              <a:t>Young</a:t>
            </a:r>
            <a:r>
              <a:rPr lang="en-US" dirty="0">
                <a:latin typeface="AdvOT8608a8d1+22"/>
              </a:rPr>
              <a:t>−</a:t>
            </a:r>
            <a:r>
              <a:rPr lang="en-US" dirty="0">
                <a:latin typeface="AdvOT2e364b11"/>
              </a:rPr>
              <a:t>Laplace equation</a:t>
            </a:r>
            <a:endParaRPr lang="en-US" dirty="0"/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B99F28D7-71E7-4BCB-94FB-DFC89EF0A3DB}"/>
              </a:ext>
            </a:extLst>
          </p:cNvPr>
          <p:cNvSpPr txBox="1"/>
          <p:nvPr/>
        </p:nvSpPr>
        <p:spPr>
          <a:xfrm>
            <a:off x="7301588" y="2428644"/>
            <a:ext cx="1812415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Flow ends when contact angel is minimum--  as no meniscus forms</a:t>
            </a:r>
          </a:p>
        </p:txBody>
      </p:sp>
      <p:sp>
        <p:nvSpPr>
          <p:cNvPr id="595" name="Freeform: Shape 594">
            <a:extLst>
              <a:ext uri="{FF2B5EF4-FFF2-40B4-BE49-F238E27FC236}">
                <a16:creationId xmlns:a16="http://schemas.microsoft.com/office/drawing/2014/main" id="{FFB9233A-F04D-44C0-A911-BCE798F3FF93}"/>
              </a:ext>
            </a:extLst>
          </p:cNvPr>
          <p:cNvSpPr/>
          <p:nvPr/>
        </p:nvSpPr>
        <p:spPr>
          <a:xfrm>
            <a:off x="7911185" y="1321392"/>
            <a:ext cx="739798" cy="1115104"/>
          </a:xfrm>
          <a:custGeom>
            <a:avLst/>
            <a:gdLst>
              <a:gd name="connsiteX0" fmla="*/ 0 w 541867"/>
              <a:gd name="connsiteY0" fmla="*/ 169846 h 982646"/>
              <a:gd name="connsiteX1" fmla="*/ 33867 w 541867"/>
              <a:gd name="connsiteY1" fmla="*/ 34380 h 982646"/>
              <a:gd name="connsiteX2" fmla="*/ 135467 w 541867"/>
              <a:gd name="connsiteY2" fmla="*/ 513 h 982646"/>
              <a:gd name="connsiteX3" fmla="*/ 304800 w 541867"/>
              <a:gd name="connsiteY3" fmla="*/ 51313 h 982646"/>
              <a:gd name="connsiteX4" fmla="*/ 474133 w 541867"/>
              <a:gd name="connsiteY4" fmla="*/ 373046 h 982646"/>
              <a:gd name="connsiteX5" fmla="*/ 541867 w 541867"/>
              <a:gd name="connsiteY5" fmla="*/ 982646 h 98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867" h="982646">
                <a:moveTo>
                  <a:pt x="0" y="169846"/>
                </a:moveTo>
                <a:cubicBezTo>
                  <a:pt x="5644" y="116224"/>
                  <a:pt x="11289" y="62602"/>
                  <a:pt x="33867" y="34380"/>
                </a:cubicBezTo>
                <a:cubicBezTo>
                  <a:pt x="56445" y="6158"/>
                  <a:pt x="90312" y="-2309"/>
                  <a:pt x="135467" y="513"/>
                </a:cubicBezTo>
                <a:cubicBezTo>
                  <a:pt x="180622" y="3335"/>
                  <a:pt x="248356" y="-10776"/>
                  <a:pt x="304800" y="51313"/>
                </a:cubicBezTo>
                <a:cubicBezTo>
                  <a:pt x="361244" y="113402"/>
                  <a:pt x="434622" y="217824"/>
                  <a:pt x="474133" y="373046"/>
                </a:cubicBezTo>
                <a:cubicBezTo>
                  <a:pt x="513644" y="528268"/>
                  <a:pt x="527755" y="755457"/>
                  <a:pt x="541867" y="98264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4C74B0-4DBF-EAA8-61BE-C85EC6AB9486}"/>
              </a:ext>
            </a:extLst>
          </p:cNvPr>
          <p:cNvGrpSpPr/>
          <p:nvPr/>
        </p:nvGrpSpPr>
        <p:grpSpPr>
          <a:xfrm>
            <a:off x="2282081" y="3118868"/>
            <a:ext cx="2943070" cy="461665"/>
            <a:chOff x="1716016" y="3118868"/>
            <a:chExt cx="2943070" cy="46166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1347DE4-BC09-313E-A2E2-88CC69D080C9}"/>
                </a:ext>
              </a:extLst>
            </p:cNvPr>
            <p:cNvCxnSpPr/>
            <p:nvPr/>
          </p:nvCxnSpPr>
          <p:spPr>
            <a:xfrm>
              <a:off x="1793966" y="3161211"/>
              <a:ext cx="28651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2C0BBF-874A-6457-FEF9-D4624D607F64}"/>
                </a:ext>
              </a:extLst>
            </p:cNvPr>
            <p:cNvSpPr txBox="1"/>
            <p:nvPr/>
          </p:nvSpPr>
          <p:spPr>
            <a:xfrm>
              <a:off x="1716016" y="3118868"/>
              <a:ext cx="1368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Water Flow direction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8A626C-BE41-06FE-51F3-5D6ECA21440F}"/>
              </a:ext>
            </a:extLst>
          </p:cNvPr>
          <p:cNvGrpSpPr/>
          <p:nvPr/>
        </p:nvGrpSpPr>
        <p:grpSpPr>
          <a:xfrm>
            <a:off x="5561224" y="1221701"/>
            <a:ext cx="2330863" cy="276999"/>
            <a:chOff x="1688609" y="3078273"/>
            <a:chExt cx="2970477" cy="276999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3626C5D-EE00-EF67-CFE3-DE51A9D51979}"/>
                </a:ext>
              </a:extLst>
            </p:cNvPr>
            <p:cNvCxnSpPr/>
            <p:nvPr/>
          </p:nvCxnSpPr>
          <p:spPr>
            <a:xfrm>
              <a:off x="1793966" y="3139439"/>
              <a:ext cx="28651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ECBA94-22AB-F029-F707-53A572928399}"/>
                </a:ext>
              </a:extLst>
            </p:cNvPr>
            <p:cNvSpPr txBox="1"/>
            <p:nvPr/>
          </p:nvSpPr>
          <p:spPr>
            <a:xfrm>
              <a:off x="1688609" y="3078273"/>
              <a:ext cx="2400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Water Flow direction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AD652AC-5DFD-458D-D47B-7FF51529E274}"/>
              </a:ext>
            </a:extLst>
          </p:cNvPr>
          <p:cNvSpPr/>
          <p:nvPr/>
        </p:nvSpPr>
        <p:spPr>
          <a:xfrm>
            <a:off x="8027120" y="1550181"/>
            <a:ext cx="152595" cy="38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14D47-A0AD-44CE-F289-7B40FEEB0096}"/>
              </a:ext>
            </a:extLst>
          </p:cNvPr>
          <p:cNvSpPr txBox="1"/>
          <p:nvPr/>
        </p:nvSpPr>
        <p:spPr>
          <a:xfrm>
            <a:off x="6503180" y="2265622"/>
            <a:ext cx="67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10 µm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61D0E-892F-F764-6E84-48213DF7FBB2}"/>
              </a:ext>
            </a:extLst>
          </p:cNvPr>
          <p:cNvSpPr txBox="1"/>
          <p:nvPr/>
        </p:nvSpPr>
        <p:spPr>
          <a:xfrm>
            <a:off x="-1" y="350826"/>
            <a:ext cx="1737668" cy="3123932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Font typeface="Calibri" panose="020F0502020204030204" pitchFamily="34" charset="0"/>
              <a:buChar char="→"/>
            </a:pPr>
            <a:r>
              <a:rPr lang="en-US" sz="1100" dirty="0">
                <a:latin typeface="Bahnschrift" panose="020B0502040204020203" pitchFamily="34" charset="0"/>
              </a:rPr>
              <a:t>Micro sized wick structures- responsible for capillary flow</a:t>
            </a:r>
          </a:p>
          <a:p>
            <a:pPr marL="171450" indent="-171450">
              <a:spcAft>
                <a:spcPts val="300"/>
              </a:spcAft>
              <a:buFont typeface="Calibri" panose="020F0502020204030204" pitchFamily="34" charset="0"/>
              <a:buChar char="→"/>
            </a:pPr>
            <a:r>
              <a:rPr lang="en-US" sz="1100" dirty="0">
                <a:latin typeface="Bahnschrift" panose="020B0502040204020203" pitchFamily="34" charset="0"/>
              </a:rPr>
              <a:t>Water comes from reservoir, take the heat and gets evaporated</a:t>
            </a:r>
          </a:p>
          <a:p>
            <a:pPr marL="171450" indent="-171450">
              <a:spcAft>
                <a:spcPts val="300"/>
              </a:spcAft>
              <a:buFont typeface="Calibri" panose="020F0502020204030204" pitchFamily="34" charset="0"/>
              <a:buChar char="→"/>
            </a:pPr>
            <a:r>
              <a:rPr lang="en-US" sz="1100" dirty="0">
                <a:latin typeface="Bahnschrift" panose="020B0502040204020203" pitchFamily="34" charset="0"/>
              </a:rPr>
              <a:t>High specific heat &amp; Latent heat of vaporization &gt; &gt; &gt; High heat removal rate</a:t>
            </a:r>
          </a:p>
          <a:p>
            <a:pPr marL="171450" indent="-171450">
              <a:spcAft>
                <a:spcPts val="300"/>
              </a:spcAft>
              <a:buFont typeface="Calibri" panose="020F0502020204030204" pitchFamily="34" charset="0"/>
              <a:buChar char="→"/>
            </a:pPr>
            <a:r>
              <a:rPr lang="en-US" sz="1100" dirty="0">
                <a:latin typeface="Bahnschrift" panose="020B0502040204020203" pitchFamily="34" charset="0"/>
              </a:rPr>
              <a:t>Continued supply of water &gt;&gt;&gt; continued operation</a:t>
            </a:r>
          </a:p>
          <a:p>
            <a:pPr marL="171450" indent="-171450">
              <a:buFont typeface="Calibri" panose="020F0502020204030204" pitchFamily="34" charset="0"/>
              <a:buChar char="→"/>
            </a:pPr>
            <a:endParaRPr lang="en-US" sz="11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A1144C-2ABB-742B-20E6-7846D0B2170D}"/>
              </a:ext>
            </a:extLst>
          </p:cNvPr>
          <p:cNvCxnSpPr>
            <a:cxnSpLocks/>
          </p:cNvCxnSpPr>
          <p:nvPr/>
        </p:nvCxnSpPr>
        <p:spPr>
          <a:xfrm>
            <a:off x="1811383" y="206984"/>
            <a:ext cx="0" cy="3863765"/>
          </a:xfrm>
          <a:prstGeom prst="line">
            <a:avLst/>
          </a:prstGeom>
          <a:ln w="158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E88C86-7C8C-FDF4-1E9F-43588D0587E5}"/>
              </a:ext>
            </a:extLst>
          </p:cNvPr>
          <p:cNvSpPr txBox="1"/>
          <p:nvPr/>
        </p:nvSpPr>
        <p:spPr>
          <a:xfrm rot="16200000">
            <a:off x="2102757" y="1809536"/>
            <a:ext cx="797422" cy="278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Reservoir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953734-090C-9F7F-28DF-13DA751099CE}"/>
              </a:ext>
            </a:extLst>
          </p:cNvPr>
          <p:cNvCxnSpPr>
            <a:cxnSpLocks/>
          </p:cNvCxnSpPr>
          <p:nvPr/>
        </p:nvCxnSpPr>
        <p:spPr>
          <a:xfrm>
            <a:off x="6059557" y="1755913"/>
            <a:ext cx="1941443" cy="0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E7E34A-74D6-F0AA-2348-79DB5027AC5F}"/>
              </a:ext>
            </a:extLst>
          </p:cNvPr>
          <p:cNvGrpSpPr/>
          <p:nvPr/>
        </p:nvGrpSpPr>
        <p:grpSpPr>
          <a:xfrm>
            <a:off x="6182139" y="1451112"/>
            <a:ext cx="678726" cy="99068"/>
            <a:chOff x="6178826" y="1451112"/>
            <a:chExt cx="678726" cy="9906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71C7ED-6023-BFBA-B118-11AF598EA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8826" y="1451113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8FA827-AB00-2E6C-9DE2-150E40BFB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3162" y="1451112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E030365-1CB9-5668-3A38-488D64680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7259" y="1451113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F84163-C962-72C9-0551-163DABD8E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595" y="1451112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3B7F17-FECD-7AA6-7869-743874569B02}"/>
              </a:ext>
            </a:extLst>
          </p:cNvPr>
          <p:cNvGrpSpPr/>
          <p:nvPr/>
        </p:nvGrpSpPr>
        <p:grpSpPr>
          <a:xfrm>
            <a:off x="6950757" y="1451114"/>
            <a:ext cx="678726" cy="99068"/>
            <a:chOff x="6178826" y="1451112"/>
            <a:chExt cx="678726" cy="9906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57E40E-D346-DCB0-BE11-EDC2EFDB5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8826" y="1451113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01AC4E-0BE6-85E0-D044-15DBAFB55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3162" y="1451112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C992D1-45A7-944E-C01E-B036C846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7259" y="1451113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9293A3-123E-CE4F-DC40-6FF9E50C4F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595" y="1451112"/>
              <a:ext cx="115957" cy="9906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F2819B-04D6-80FE-68BA-E3979615E0A6}"/>
              </a:ext>
            </a:extLst>
          </p:cNvPr>
          <p:cNvCxnSpPr>
            <a:cxnSpLocks/>
          </p:cNvCxnSpPr>
          <p:nvPr/>
        </p:nvCxnSpPr>
        <p:spPr>
          <a:xfrm flipV="1">
            <a:off x="7721247" y="1451111"/>
            <a:ext cx="115957" cy="99067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E8C03B-272D-877D-348F-6F0E6F341C43}"/>
              </a:ext>
            </a:extLst>
          </p:cNvPr>
          <p:cNvCxnSpPr>
            <a:cxnSpLocks/>
          </p:cNvCxnSpPr>
          <p:nvPr/>
        </p:nvCxnSpPr>
        <p:spPr>
          <a:xfrm flipV="1">
            <a:off x="7920392" y="1465384"/>
            <a:ext cx="115957" cy="99067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9E8A8D-3808-E916-D7DA-E5BA447B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72530" y="6477352"/>
            <a:ext cx="2057400" cy="365125"/>
          </a:xfrm>
        </p:spPr>
        <p:txBody>
          <a:bodyPr/>
          <a:lstStyle/>
          <a:p>
            <a:fld id="{4FB4242C-65A6-40E2-80D7-DA13EC8CB2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0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19ED8-FEEB-489B-A21B-348D0037D817}"/>
              </a:ext>
            </a:extLst>
          </p:cNvPr>
          <p:cNvSpPr/>
          <p:nvPr/>
        </p:nvSpPr>
        <p:spPr>
          <a:xfrm>
            <a:off x="2476793" y="32862"/>
            <a:ext cx="4190413" cy="58260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 Variance in Diameter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B0C786-A38F-4C72-A9C2-6E93A53C4D01}"/>
              </a:ext>
            </a:extLst>
          </p:cNvPr>
          <p:cNvGrpSpPr/>
          <p:nvPr/>
        </p:nvGrpSpPr>
        <p:grpSpPr>
          <a:xfrm>
            <a:off x="748698" y="3578213"/>
            <a:ext cx="2603595" cy="1714903"/>
            <a:chOff x="0" y="0"/>
            <a:chExt cx="6491824" cy="4156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EF33B4-5657-4F2C-B9A4-2C6DD36BDF32}"/>
                </a:ext>
              </a:extLst>
            </p:cNvPr>
            <p:cNvSpPr/>
            <p:nvPr/>
          </p:nvSpPr>
          <p:spPr>
            <a:xfrm rot="16200000">
              <a:off x="1167693" y="-1167693"/>
              <a:ext cx="4156438" cy="6491823"/>
            </a:xfrm>
            <a:prstGeom prst="rect">
              <a:avLst/>
            </a:prstGeom>
            <a:solidFill>
              <a:srgbClr val="4472C4">
                <a:alpha val="78000"/>
              </a:srgbClr>
            </a:solidFill>
            <a:ln w="317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A4387C0-D394-4859-9A85-F2E58F40E7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3259" y="3160083"/>
              <a:ext cx="711626" cy="64008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696244-5754-400F-AF29-BB911935A6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665749" y="3228404"/>
              <a:ext cx="609965" cy="5486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95150C-36EC-4D0C-9392-E29E0EBA939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060561" y="3355011"/>
              <a:ext cx="304982" cy="2743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B4A95E-844D-47B1-89A6-9921DC60B8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61716" y="3173736"/>
              <a:ext cx="731520" cy="657975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EA71ADF-BB7A-4CE4-AC45-18637AE84DF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704974" y="1951722"/>
              <a:ext cx="524279" cy="471569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E4DD913-899A-4EB8-AB7B-00DD0CEE245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8659" y="1981888"/>
              <a:ext cx="457200" cy="41123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BDE1488-F78F-467F-A1ED-F65777FFD1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8424" y="620565"/>
              <a:ext cx="609965" cy="5486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971ED8-E1CB-4DC9-94A7-FE8BD189D23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784233" y="731658"/>
              <a:ext cx="365760" cy="328987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324DD2F-5F15-4A7F-A687-6F2194D4BDC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44596" y="2047123"/>
              <a:ext cx="365760" cy="328987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887762-752B-46F9-B6B0-ACB43E85F6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857239" y="1915357"/>
              <a:ext cx="711626" cy="64008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AF9FC9A-0BCD-4753-B1A9-69FA2AAFD5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067974" y="756299"/>
              <a:ext cx="304982" cy="27432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D1525A-F649-4B93-B4F2-06648D8B90A9}"/>
                </a:ext>
              </a:extLst>
            </p:cNvPr>
            <p:cNvSpPr/>
            <p:nvPr/>
          </p:nvSpPr>
          <p:spPr>
            <a:xfrm rot="16200000">
              <a:off x="4165337" y="641024"/>
              <a:ext cx="524279" cy="471569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78CF13C-68CD-40DD-8A43-139D710AACBE}"/>
                </a:ext>
              </a:extLst>
            </p:cNvPr>
            <p:cNvSpPr/>
            <p:nvPr/>
          </p:nvSpPr>
          <p:spPr>
            <a:xfrm rot="16200000">
              <a:off x="5403415" y="3203663"/>
              <a:ext cx="524279" cy="471569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A0DF6D-0C5D-47A5-A22F-B1BE9684B5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391234" y="1940764"/>
              <a:ext cx="548640" cy="493481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C2C838-898C-4342-85BA-3CD6ED17C4F9}"/>
                </a:ext>
              </a:extLst>
            </p:cNvPr>
            <p:cNvSpPr/>
            <p:nvPr/>
          </p:nvSpPr>
          <p:spPr>
            <a:xfrm rot="16200000">
              <a:off x="5387623" y="636503"/>
              <a:ext cx="524279" cy="471569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6330F6B-1F96-49AB-B214-C6B02C595CB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346265" y="2075301"/>
              <a:ext cx="4156438" cy="5837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CBDCBD4-E3DE-4D60-B4D8-8CF8C153C4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30546" y="2078219"/>
              <a:ext cx="4156438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2A9961-5F3A-4E63-A97C-86ABFBF50D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43232" y="2078219"/>
              <a:ext cx="4156438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F71455-5C3F-4516-89C5-C34E3E09A4F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32319" y="2061280"/>
              <a:ext cx="4156438" cy="33877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B47E9B-6006-4880-BB97-0BF4F48875B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78084" y="2068968"/>
              <a:ext cx="4156438" cy="18501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C54B6A-A1FA-4D03-8643-90548287455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45913" y="246268"/>
              <a:ext cx="0" cy="649182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C2879E6-2059-4B21-9954-3DBD318765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33858" y="-1046350"/>
              <a:ext cx="24110" cy="649182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91179BD-AE80-41E2-AC0D-3946544B9A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45912" y="-2351023"/>
              <a:ext cx="0" cy="6491823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3AB3E00-BDA0-4EE6-B4C1-ACF1EF4998BE}"/>
              </a:ext>
            </a:extLst>
          </p:cNvPr>
          <p:cNvSpPr txBox="1"/>
          <p:nvPr/>
        </p:nvSpPr>
        <p:spPr>
          <a:xfrm>
            <a:off x="1403613" y="2237230"/>
            <a:ext cx="622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***We only consider the effect of diameter variance***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3AE2A6-8B29-48DE-889E-68C1176EEADE}"/>
              </a:ext>
            </a:extLst>
          </p:cNvPr>
          <p:cNvSpPr txBox="1"/>
          <p:nvPr/>
        </p:nvSpPr>
        <p:spPr>
          <a:xfrm>
            <a:off x="244460" y="3118860"/>
            <a:ext cx="406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Include the manufacturing error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E8AB14B-4FE6-960F-D9CC-8F7B2B5E533F}"/>
              </a:ext>
            </a:extLst>
          </p:cNvPr>
          <p:cNvSpPr/>
          <p:nvPr/>
        </p:nvSpPr>
        <p:spPr>
          <a:xfrm>
            <a:off x="229285" y="2727880"/>
            <a:ext cx="1821211" cy="353672"/>
          </a:xfrm>
          <a:prstGeom prst="homePlat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Why Variance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C29552-E57A-6BD2-DE2D-E4E457434469}"/>
              </a:ext>
            </a:extLst>
          </p:cNvPr>
          <p:cNvSpPr txBox="1"/>
          <p:nvPr/>
        </p:nvSpPr>
        <p:spPr>
          <a:xfrm>
            <a:off x="94592" y="746452"/>
            <a:ext cx="8978463" cy="338554"/>
          </a:xfrm>
          <a:prstGeom prst="rect">
            <a:avLst/>
          </a:prstGeom>
          <a:solidFill>
            <a:srgbClr val="AFABAB">
              <a:alpha val="35000"/>
            </a:srgb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Prediction and Characterization of Dry-out Heat Flux in Micropillar Wick Structures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6A43B8-2D26-B72C-A7A5-26F859079597}"/>
              </a:ext>
            </a:extLst>
          </p:cNvPr>
          <p:cNvSpPr txBox="1"/>
          <p:nvPr/>
        </p:nvSpPr>
        <p:spPr>
          <a:xfrm>
            <a:off x="-17398" y="6408925"/>
            <a:ext cx="639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Zhu,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Yangying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et al. "Prediction and characterization of dry-out heat flux in micropillar wick structures." Langmuir 32.7 (2016): 1920-1927.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564308F-E069-20EB-DD85-BD9CE327CAA0}"/>
              </a:ext>
            </a:extLst>
          </p:cNvPr>
          <p:cNvSpPr/>
          <p:nvPr/>
        </p:nvSpPr>
        <p:spPr>
          <a:xfrm>
            <a:off x="469858" y="1145600"/>
            <a:ext cx="86542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Optimum ratio of diameter, height and pitch for the cylindrical type wick structure maximum heat flux </a:t>
            </a:r>
          </a:p>
        </p:txBody>
      </p:sp>
      <p:sp>
        <p:nvSpPr>
          <p:cNvPr id="110" name="Arrow: Bent-Up 109">
            <a:extLst>
              <a:ext uri="{FF2B5EF4-FFF2-40B4-BE49-F238E27FC236}">
                <a16:creationId xmlns:a16="http://schemas.microsoft.com/office/drawing/2014/main" id="{64F89079-D248-4775-4889-7BC6FA55490F}"/>
              </a:ext>
            </a:extLst>
          </p:cNvPr>
          <p:cNvSpPr/>
          <p:nvPr/>
        </p:nvSpPr>
        <p:spPr>
          <a:xfrm rot="5400000">
            <a:off x="188834" y="1085421"/>
            <a:ext cx="314860" cy="338959"/>
          </a:xfrm>
          <a:prstGeom prst="bentUpArrow">
            <a:avLst/>
          </a:prstGeom>
          <a:solidFill>
            <a:srgbClr val="F681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D5487633-D2F2-DC6D-E69D-BB8B22B57FB6}"/>
              </a:ext>
            </a:extLst>
          </p:cNvPr>
          <p:cNvSpPr/>
          <p:nvPr/>
        </p:nvSpPr>
        <p:spPr>
          <a:xfrm>
            <a:off x="275294" y="1467035"/>
            <a:ext cx="283780" cy="3385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C4C526-9007-072C-2A2D-5DB6E55267F9}"/>
              </a:ext>
            </a:extLst>
          </p:cNvPr>
          <p:cNvSpPr txBox="1"/>
          <p:nvPr/>
        </p:nvSpPr>
        <p:spPr>
          <a:xfrm>
            <a:off x="561849" y="1484284"/>
            <a:ext cx="813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 Full domain considered &gt;&gt;&gt; Extrapolated from one cell simulation result </a:t>
            </a:r>
            <a:endParaRPr lang="en-US" dirty="0"/>
          </a:p>
        </p:txBody>
      </p:sp>
      <p:sp>
        <p:nvSpPr>
          <p:cNvPr id="113" name="Multiplication Sign 112">
            <a:extLst>
              <a:ext uri="{FF2B5EF4-FFF2-40B4-BE49-F238E27FC236}">
                <a16:creationId xmlns:a16="http://schemas.microsoft.com/office/drawing/2014/main" id="{F9E38B20-CAB0-CD58-4F9A-E857C8206B64}"/>
              </a:ext>
            </a:extLst>
          </p:cNvPr>
          <p:cNvSpPr/>
          <p:nvPr/>
        </p:nvSpPr>
        <p:spPr>
          <a:xfrm>
            <a:off x="280255" y="1774879"/>
            <a:ext cx="283780" cy="3385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3B1862-87E9-799B-8F2C-F1BC7062E4E4}"/>
              </a:ext>
            </a:extLst>
          </p:cNvPr>
          <p:cNvSpPr txBox="1"/>
          <p:nvPr/>
        </p:nvSpPr>
        <p:spPr>
          <a:xfrm>
            <a:off x="555354" y="1771946"/>
            <a:ext cx="813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variance of diameter/ height &amp; distance is considered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2DA66-7325-6C2A-11D5-C8D2EF31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01" y="6434467"/>
            <a:ext cx="2057400" cy="365125"/>
          </a:xfrm>
        </p:spPr>
        <p:txBody>
          <a:bodyPr/>
          <a:lstStyle/>
          <a:p>
            <a:pPr algn="r"/>
            <a:fld id="{4FB4242C-65A6-40E2-80D7-DA13EC8CB253}" type="slidenum">
              <a:rPr lang="en-US" smtClean="0"/>
              <a:pPr algn="r"/>
              <a:t>8</a:t>
            </a:fld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DD3342-7608-5A67-91D7-C0D77F8552CE}"/>
              </a:ext>
            </a:extLst>
          </p:cNvPr>
          <p:cNvGrpSpPr/>
          <p:nvPr/>
        </p:nvGrpSpPr>
        <p:grpSpPr>
          <a:xfrm>
            <a:off x="7724503" y="1"/>
            <a:ext cx="1419496" cy="478970"/>
            <a:chOff x="7543801" y="863708"/>
            <a:chExt cx="1600196" cy="607101"/>
          </a:xfrm>
        </p:grpSpPr>
        <p:sp>
          <p:nvSpPr>
            <p:cNvPr id="115" name="Rectangle: Single Corner Snipped 114">
              <a:extLst>
                <a:ext uri="{FF2B5EF4-FFF2-40B4-BE49-F238E27FC236}">
                  <a16:creationId xmlns:a16="http://schemas.microsoft.com/office/drawing/2014/main" id="{73BFB94C-6FF6-85B0-6282-E393914FA7BA}"/>
                </a:ext>
              </a:extLst>
            </p:cNvPr>
            <p:cNvSpPr/>
            <p:nvPr/>
          </p:nvSpPr>
          <p:spPr>
            <a:xfrm flipH="1" flipV="1">
              <a:off x="7543801" y="863708"/>
              <a:ext cx="1600196" cy="607101"/>
            </a:xfrm>
            <a:prstGeom prst="snip1Rect">
              <a:avLst>
                <a:gd name="adj" fmla="val 50000"/>
              </a:avLst>
            </a:prstGeom>
            <a:solidFill>
              <a:schemeClr val="accent2">
                <a:alpha val="46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D5391FA-5BC0-729E-F29C-9B1422EDCFB4}"/>
                </a:ext>
              </a:extLst>
            </p:cNvPr>
            <p:cNvSpPr txBox="1"/>
            <p:nvPr/>
          </p:nvSpPr>
          <p:spPr>
            <a:xfrm>
              <a:off x="7761154" y="959510"/>
              <a:ext cx="1382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Continued</a:t>
              </a:r>
            </a:p>
          </p:txBody>
        </p:sp>
      </p:grp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0E3BF64-0374-2D03-E5E9-77E698F05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340" y="5385466"/>
            <a:ext cx="771344" cy="771344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0D7C958D-ED7E-B1B2-A97A-91CA5122E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7611" y="535427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6068A-AE82-D733-A515-7AAE95E74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092" y="3578212"/>
            <a:ext cx="2743438" cy="17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6792</TotalTime>
  <Words>1915</Words>
  <Application>Microsoft Office PowerPoint</Application>
  <PresentationFormat>On-screen Show (4:3)</PresentationFormat>
  <Paragraphs>424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AdvOT2e364b11</vt:lpstr>
      <vt:lpstr>AdvOT8608a8d1+22</vt:lpstr>
      <vt:lpstr>Arial</vt:lpstr>
      <vt:lpstr>Bahnschrift</vt:lpstr>
      <vt:lpstr>Calibri</vt:lpstr>
      <vt:lpstr>Calibri Light</vt:lpstr>
      <vt:lpstr>Cambria Math</vt:lpstr>
      <vt:lpstr>Noto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Hossain, Shaikh Tanveer</dc:creator>
  <cp:lastModifiedBy>Shaikh Tanveer Hossain</cp:lastModifiedBy>
  <cp:revision>189</cp:revision>
  <dcterms:created xsi:type="dcterms:W3CDTF">2019-08-24T06:22:05Z</dcterms:created>
  <dcterms:modified xsi:type="dcterms:W3CDTF">2022-05-26T15:52:20Z</dcterms:modified>
</cp:coreProperties>
</file>